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96" r:id="rId2"/>
  </p:sldMasterIdLst>
  <p:notesMasterIdLst>
    <p:notesMasterId r:id="rId4"/>
  </p:notesMasterIdLst>
  <p:sldIdLst>
    <p:sldId id="397" r:id="rId3"/>
  </p:sldIdLst>
  <p:sldSz cx="9144000" cy="6858000" type="screen4x3"/>
  <p:notesSz cx="7102475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CCFF"/>
    <a:srgbClr val="FAC09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6" autoAdjust="0"/>
    <p:restoredTop sz="95280" autoAdjust="0"/>
  </p:normalViewPr>
  <p:slideViewPr>
    <p:cSldViewPr>
      <p:cViewPr varScale="1">
        <p:scale>
          <a:sx n="128" d="100"/>
          <a:sy n="128" d="100"/>
        </p:scale>
        <p:origin x="192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7518" cy="511649"/>
          </a:xfrm>
          <a:prstGeom prst="rect">
            <a:avLst/>
          </a:prstGeom>
        </p:spPr>
        <p:txBody>
          <a:bodyPr vert="horz" lIns="94660" tIns="47330" rIns="94660" bIns="4733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303" y="0"/>
            <a:ext cx="3077518" cy="511649"/>
          </a:xfrm>
          <a:prstGeom prst="rect">
            <a:avLst/>
          </a:prstGeom>
        </p:spPr>
        <p:txBody>
          <a:bodyPr vert="horz" lIns="94660" tIns="47330" rIns="94660" bIns="47330" rtlCol="0"/>
          <a:lstStyle>
            <a:lvl1pPr algn="r">
              <a:defRPr sz="1200"/>
            </a:lvl1pPr>
          </a:lstStyle>
          <a:p>
            <a:fld id="{E2B83540-4D61-4E9A-B373-5FB82487BF33}" type="datetimeFigureOut">
              <a:rPr kumimoji="1" lang="ja-JP" altLang="en-US" smtClean="0"/>
              <a:pPr/>
              <a:t>2019/10/25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0" tIns="47330" rIns="94660" bIns="4733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579" y="4861483"/>
            <a:ext cx="5681318" cy="4604841"/>
          </a:xfrm>
          <a:prstGeom prst="rect">
            <a:avLst/>
          </a:prstGeom>
        </p:spPr>
        <p:txBody>
          <a:bodyPr vert="horz" lIns="94660" tIns="47330" rIns="94660" bIns="4733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721331"/>
            <a:ext cx="3077518" cy="511648"/>
          </a:xfrm>
          <a:prstGeom prst="rect">
            <a:avLst/>
          </a:prstGeom>
        </p:spPr>
        <p:txBody>
          <a:bodyPr vert="horz" lIns="94660" tIns="47330" rIns="94660" bIns="4733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303" y="9721331"/>
            <a:ext cx="3077518" cy="511648"/>
          </a:xfrm>
          <a:prstGeom prst="rect">
            <a:avLst/>
          </a:prstGeom>
        </p:spPr>
        <p:txBody>
          <a:bodyPr vert="horz" lIns="94660" tIns="47330" rIns="94660" bIns="47330" rtlCol="0" anchor="b"/>
          <a:lstStyle>
            <a:lvl1pPr algn="r">
              <a:defRPr sz="1200"/>
            </a:lvl1pPr>
          </a:lstStyle>
          <a:p>
            <a:fld id="{0E9F9222-66A8-4217-816F-028EA5B12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52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796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18820E-3BE2-4AD7-A868-49AA8EF3F15A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439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746575" y="605312"/>
            <a:ext cx="7515835" cy="54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 userDrawn="1"/>
        </p:nvSpPr>
        <p:spPr>
          <a:xfrm>
            <a:off x="7925802" y="20537"/>
            <a:ext cx="12171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b="1" i="0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ASEAN IVO</a:t>
            </a:r>
          </a:p>
          <a:p>
            <a:pPr algn="ctr"/>
            <a:r>
              <a:rPr lang="en-US" altLang="ja-JP" sz="1600" b="1" i="0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Final Report</a:t>
            </a:r>
            <a:endParaRPr lang="ja-JP" altLang="en-US" sz="1600" b="1" i="0" u="sng" dirty="0">
              <a:solidFill>
                <a:srgbClr val="0000FF"/>
              </a:solidFill>
              <a:latin typeface="+mj-lt"/>
              <a:cs typeface="Tahoma" panose="020B0604030504040204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A851CC7-691D-4838-B550-BFA1D4084D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7" y="0"/>
            <a:ext cx="870707" cy="8364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1A9A5-BA11-4EC4-9137-C1FACF3FFE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78B1D-AFAC-4A5F-A9C8-04C8C1FE44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36585" y="161185"/>
            <a:ext cx="7110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Project Title: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193" y="762697"/>
            <a:ext cx="8747027" cy="13234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Project Leader: </a:t>
            </a:r>
            <a:r>
              <a:rPr lang="en-US" altLang="ja-JP" sz="1600" dirty="0"/>
              <a:t>Assoc. Prof. </a:t>
            </a:r>
            <a:r>
              <a:rPr lang="en-US" altLang="ja-JP" sz="1600" dirty="0" err="1"/>
              <a:t>Kultida</a:t>
            </a:r>
            <a:r>
              <a:rPr lang="en-US" altLang="ja-JP" sz="1600" dirty="0"/>
              <a:t> </a:t>
            </a:r>
            <a:r>
              <a:rPr lang="en-US" altLang="ja-JP" sz="1600" dirty="0" err="1"/>
              <a:t>Rojviboonchai</a:t>
            </a:r>
            <a:r>
              <a:rPr lang="en-US" altLang="ja-JP" sz="1600" dirty="0"/>
              <a:t>, Ph.D. - Chulalongkorn University (CU)</a:t>
            </a:r>
          </a:p>
          <a:p>
            <a:r>
              <a:rPr lang="en-US" altLang="ja-JP" sz="1600" b="1" dirty="0"/>
              <a:t>Project Members:</a:t>
            </a:r>
            <a:r>
              <a:rPr lang="en-US" altLang="ja-JP" sz="1600" dirty="0"/>
              <a:t> </a:t>
            </a:r>
            <a:r>
              <a:rPr lang="en-US" altLang="ja-JP" sz="1600" dirty="0" err="1"/>
              <a:t>Adsadawut</a:t>
            </a:r>
            <a:r>
              <a:rPr lang="en-US" altLang="ja-JP" sz="1600" dirty="0"/>
              <a:t> </a:t>
            </a:r>
            <a:r>
              <a:rPr lang="en-US" altLang="ja-JP" sz="1600" dirty="0" err="1"/>
              <a:t>Chanakitkarnchok</a:t>
            </a:r>
            <a:r>
              <a:rPr lang="en-US" altLang="ja-JP" sz="1600" dirty="0"/>
              <a:t> (CU), </a:t>
            </a:r>
            <a:r>
              <a:rPr lang="en-US" altLang="ja-JP" sz="1600" dirty="0" err="1"/>
              <a:t>Teerapat</a:t>
            </a:r>
            <a:r>
              <a:rPr lang="en-US" altLang="ja-JP" sz="1600" dirty="0"/>
              <a:t> </a:t>
            </a:r>
            <a:r>
              <a:rPr lang="en-US" altLang="ja-JP" sz="1600" dirty="0" err="1"/>
              <a:t>Vongsuteera</a:t>
            </a:r>
            <a:r>
              <a:rPr lang="en-US" altLang="ja-JP" sz="1600" dirty="0"/>
              <a:t> (CU), </a:t>
            </a:r>
            <a:r>
              <a:rPr lang="en-US" altLang="ja-JP" sz="1600" dirty="0" err="1"/>
              <a:t>Kiattikun</a:t>
            </a:r>
            <a:r>
              <a:rPr lang="en-US" altLang="ja-JP" sz="1600" dirty="0"/>
              <a:t> </a:t>
            </a:r>
            <a:r>
              <a:rPr lang="en-US" altLang="ja-JP" sz="1600" dirty="0" err="1"/>
              <a:t>Kawila</a:t>
            </a:r>
            <a:r>
              <a:rPr lang="en-US" altLang="ja-JP" sz="1600" dirty="0"/>
              <a:t> (CU), </a:t>
            </a:r>
            <a:r>
              <a:rPr lang="en-US" altLang="ja-JP" sz="1600" dirty="0" err="1"/>
              <a:t>Kulit</a:t>
            </a:r>
            <a:r>
              <a:rPr lang="en-US" altLang="ja-JP" sz="1600" dirty="0"/>
              <a:t> Na </a:t>
            </a:r>
            <a:r>
              <a:rPr lang="en-US" altLang="ja-JP" sz="1600" dirty="0" err="1"/>
              <a:t>Nakorn</a:t>
            </a:r>
            <a:r>
              <a:rPr lang="en-US" altLang="ja-JP" sz="1600" dirty="0"/>
              <a:t> (CU), Choong </a:t>
            </a:r>
            <a:r>
              <a:rPr lang="en-US" altLang="ja-JP" sz="1600" dirty="0" err="1"/>
              <a:t>Khong</a:t>
            </a:r>
            <a:r>
              <a:rPr lang="en-US" altLang="ja-JP" sz="1600" dirty="0"/>
              <a:t> </a:t>
            </a:r>
            <a:r>
              <a:rPr lang="en-US" altLang="ja-JP" sz="1600" dirty="0" err="1"/>
              <a:t>Neng</a:t>
            </a:r>
            <a:r>
              <a:rPr lang="en-US" altLang="ja-JP" sz="1600" dirty="0"/>
              <a:t> (MIMOS), </a:t>
            </a:r>
            <a:r>
              <a:rPr lang="en-US" altLang="ja-JP" sz="1600" dirty="0" err="1"/>
              <a:t>Kok</a:t>
            </a:r>
            <a:r>
              <a:rPr lang="en-US" altLang="ja-JP" sz="1600" dirty="0"/>
              <a:t> Gin Xian (MIMOS), </a:t>
            </a:r>
            <a:r>
              <a:rPr lang="en-US" altLang="ja-JP" sz="1600" dirty="0" err="1"/>
              <a:t>Chrishanton</a:t>
            </a:r>
            <a:r>
              <a:rPr lang="en-US" altLang="ja-JP" sz="1600" dirty="0"/>
              <a:t> </a:t>
            </a:r>
            <a:r>
              <a:rPr lang="en-US" altLang="ja-JP" sz="1600" dirty="0" err="1"/>
              <a:t>Vethanayagam</a:t>
            </a:r>
            <a:r>
              <a:rPr lang="en-US" altLang="ja-JP" sz="1600" dirty="0"/>
              <a:t> (MIMOS), </a:t>
            </a:r>
            <a:r>
              <a:rPr lang="en-US" altLang="ja-JP" sz="1600" dirty="0" err="1"/>
              <a:t>Tham</a:t>
            </a:r>
            <a:r>
              <a:rPr lang="en-US" altLang="ja-JP" sz="1600" dirty="0"/>
              <a:t> Mau </a:t>
            </a:r>
            <a:r>
              <a:rPr lang="en-US" altLang="ja-JP" sz="1600" dirty="0" err="1"/>
              <a:t>Luen</a:t>
            </a:r>
            <a:r>
              <a:rPr lang="en-US" altLang="ja-JP" sz="1600" dirty="0"/>
              <a:t> (UTAR), </a:t>
            </a:r>
            <a:r>
              <a:rPr lang="en-US" altLang="ja-JP" sz="1600" dirty="0" err="1"/>
              <a:t>Yasunori</a:t>
            </a:r>
            <a:r>
              <a:rPr lang="en-US" altLang="ja-JP" sz="1600" dirty="0"/>
              <a:t> </a:t>
            </a:r>
            <a:r>
              <a:rPr lang="en-US" altLang="ja-JP" sz="1600" dirty="0" err="1"/>
              <a:t>Owada</a:t>
            </a:r>
            <a:r>
              <a:rPr lang="en-US" altLang="ja-JP" sz="1600" dirty="0"/>
              <a:t> (NICT), </a:t>
            </a:r>
            <a:r>
              <a:rPr lang="en-US" altLang="ja-JP" sz="1600" dirty="0" err="1"/>
              <a:t>Goshi</a:t>
            </a:r>
            <a:r>
              <a:rPr lang="en-US" altLang="ja-JP" sz="1600" dirty="0"/>
              <a:t> Sato (NICT)</a:t>
            </a:r>
          </a:p>
          <a:p>
            <a:r>
              <a:rPr lang="en-US" altLang="ja-JP" sz="1600" b="1" dirty="0"/>
              <a:t>Budget:</a:t>
            </a:r>
            <a:r>
              <a:rPr lang="en-US" altLang="ja-JP" sz="1600" dirty="0"/>
              <a:t> $80000</a:t>
            </a:r>
            <a:r>
              <a:rPr lang="en-US" altLang="ja-JP" sz="1600" dirty="0">
                <a:solidFill>
                  <a:srgbClr val="FF0000"/>
                </a:solidFill>
              </a:rPr>
              <a:t> 	</a:t>
            </a:r>
            <a:r>
              <a:rPr lang="en-US" altLang="ja-JP" sz="1600" b="1" dirty="0"/>
              <a:t>Start date:</a:t>
            </a:r>
            <a:r>
              <a:rPr lang="en-US" altLang="ja-JP" sz="1600" dirty="0"/>
              <a:t> 1 June 2017 to 31 November 2019	 </a:t>
            </a:r>
            <a:r>
              <a:rPr lang="en-US" altLang="ja-JP" sz="1600" b="1" dirty="0"/>
              <a:t>Duration</a:t>
            </a:r>
            <a:r>
              <a:rPr lang="en-US" altLang="ja-JP" sz="1600" dirty="0"/>
              <a:t>: 30 months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9194" y="2169236"/>
            <a:ext cx="8739016" cy="8925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9388" indent="-179388"/>
            <a:r>
              <a:rPr lang="en-US" altLang="ja-JP" sz="1600" b="1" dirty="0"/>
              <a:t>Target of this project: </a:t>
            </a:r>
            <a:br>
              <a:rPr lang="th-TH" altLang="ja-JP" sz="1600" dirty="0"/>
            </a:br>
            <a:endParaRPr lang="en-US" altLang="ja-JP" sz="400" dirty="0"/>
          </a:p>
          <a:p>
            <a:pPr marL="179388" indent="-179388"/>
            <a:r>
              <a:rPr lang="th-TH" altLang="ja-JP" sz="1600" dirty="0"/>
              <a:t>     </a:t>
            </a:r>
            <a:r>
              <a:rPr lang="en-US" altLang="ja-JP" sz="1600" dirty="0"/>
              <a:t>To create a data distribution platform on wireless mesh network using </a:t>
            </a:r>
            <a:r>
              <a:rPr lang="en-US" altLang="ja-JP" sz="1600" dirty="0" err="1"/>
              <a:t>NerveNet</a:t>
            </a:r>
            <a:r>
              <a:rPr lang="en-US" altLang="ja-JP" sz="1600" dirty="0"/>
              <a:t> to overcome the limitation of traditional wireless communication.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71500" y="3126501"/>
            <a:ext cx="4500500" cy="2018157"/>
          </a:xfrm>
          <a:prstGeom prst="roundRect">
            <a:avLst>
              <a:gd name="adj" fmla="val 2544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71500" y="5266158"/>
            <a:ext cx="4500500" cy="1538217"/>
          </a:xfrm>
          <a:prstGeom prst="roundRect">
            <a:avLst>
              <a:gd name="adj" fmla="val 2544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4648302" y="5266158"/>
            <a:ext cx="4424198" cy="1538217"/>
          </a:xfrm>
          <a:prstGeom prst="roundRect">
            <a:avLst>
              <a:gd name="adj" fmla="val 2544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4648302" y="3139751"/>
            <a:ext cx="4424198" cy="2013062"/>
          </a:xfrm>
          <a:prstGeom prst="roundRect">
            <a:avLst>
              <a:gd name="adj" fmla="val 2544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1500" y="3139751"/>
            <a:ext cx="4500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b="1" dirty="0">
                <a:solidFill>
                  <a:prstClr val="black"/>
                </a:solidFill>
              </a:rPr>
              <a:t>Findings and Outcomes: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648302" y="3139751"/>
            <a:ext cx="44241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b="1" dirty="0">
                <a:solidFill>
                  <a:prstClr val="black"/>
                </a:solidFill>
              </a:rPr>
              <a:t>Collaborations:</a:t>
            </a:r>
            <a:endParaRPr lang="th-TH" altLang="ja-JP" sz="1600" b="1" dirty="0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500" y="5266158"/>
            <a:ext cx="45072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b="1" dirty="0">
                <a:solidFill>
                  <a:prstClr val="black"/>
                </a:solidFill>
              </a:rPr>
              <a:t>Broader Impact and Future Developments: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45098" y="5262193"/>
            <a:ext cx="44274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b="1" dirty="0">
                <a:solidFill>
                  <a:prstClr val="black"/>
                </a:solidFill>
              </a:rPr>
              <a:t>Social Contribution: </a:t>
            </a:r>
            <a:r>
              <a:rPr lang="en-US" altLang="ja-JP" sz="1600" dirty="0">
                <a:solidFill>
                  <a:prstClr val="black"/>
                </a:solidFill>
              </a:rPr>
              <a:t>2 Academic Papers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A9FCBF-DF07-7646-BA1F-0A70B77975DC}"/>
              </a:ext>
            </a:extLst>
          </p:cNvPr>
          <p:cNvSpPr/>
          <p:nvPr/>
        </p:nvSpPr>
        <p:spPr>
          <a:xfrm>
            <a:off x="4648302" y="3418408"/>
            <a:ext cx="44241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dirty="0"/>
              <a:t>The collaboration of this project can be classified into two types including knowledge sharing and resource sharing. We held 6 workshops/meetings in the project timeline in order to share our knowledge and resources among CU, MIMOS, UTAR and NICT.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07EE16-4AC0-D142-8C1E-393B4B512C5E}"/>
              </a:ext>
            </a:extLst>
          </p:cNvPr>
          <p:cNvSpPr/>
          <p:nvPr/>
        </p:nvSpPr>
        <p:spPr>
          <a:xfrm>
            <a:off x="2267375" y="33763"/>
            <a:ext cx="5670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100" dirty="0">
                <a:latin typeface="Tahoma" panose="020B0604030504040204" pitchFamily="34" charset="0"/>
                <a:ea typeface="MS PMincho" panose="02020600040205080304" pitchFamily="18" charset="-128"/>
              </a:rPr>
              <a:t>Study and Evaluation of Heterogeneous Network for Smart Community and Smart City Applications</a:t>
            </a:r>
            <a:r>
              <a:rPr lang="en-US" dirty="0"/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6CAE446-04F5-C248-A87C-9D90DA261E38}"/>
              </a:ext>
            </a:extLst>
          </p:cNvPr>
          <p:cNvSpPr/>
          <p:nvPr/>
        </p:nvSpPr>
        <p:spPr>
          <a:xfrm>
            <a:off x="4655004" y="5553918"/>
            <a:ext cx="44174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dirty="0"/>
              <a:t>- Disaster-Resilient Communication Framework for Heterogeneous Vehicular Networks</a:t>
            </a:r>
            <a:r>
              <a:rPr lang="th-TH" altLang="ja-JP" sz="1600" dirty="0"/>
              <a:t> </a:t>
            </a:r>
            <a:r>
              <a:rPr lang="en-US" altLang="ja-JP" sz="1600" dirty="0"/>
              <a:t>@PIMRC2019</a:t>
            </a:r>
          </a:p>
          <a:p>
            <a:pPr lvl="0"/>
            <a:r>
              <a:rPr lang="en-US" altLang="ja-JP" sz="1600" dirty="0"/>
              <a:t>- An Analysis of a Large Scale Wireless Image Distribution System Deployment @ISCAIE 2019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B68CE23-E239-7B4F-8BC2-B737B1E58E5A}"/>
              </a:ext>
            </a:extLst>
          </p:cNvPr>
          <p:cNvSpPr/>
          <p:nvPr/>
        </p:nvSpPr>
        <p:spPr>
          <a:xfrm>
            <a:off x="71499" y="3418408"/>
            <a:ext cx="45735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dirty="0"/>
              <a:t>Data distribution platform using </a:t>
            </a:r>
            <a:r>
              <a:rPr lang="en-US" altLang="ja-JP" sz="1600" dirty="0" err="1"/>
              <a:t>NerveNet</a:t>
            </a:r>
            <a:r>
              <a:rPr lang="en-US" altLang="ja-JP" sz="1600" dirty="0"/>
              <a:t> </a:t>
            </a:r>
            <a:endParaRPr lang="th-TH" altLang="ja-JP" sz="1600" dirty="0"/>
          </a:p>
          <a:p>
            <a:pPr lvl="0"/>
            <a:r>
              <a:rPr lang="en-US" altLang="ja-JP" sz="1600" dirty="0"/>
              <a:t>-</a:t>
            </a:r>
            <a:r>
              <a:rPr lang="th-TH" altLang="ja-JP" sz="1600" dirty="0"/>
              <a:t> </a:t>
            </a:r>
            <a:r>
              <a:rPr lang="en-US" altLang="ja-JP" sz="1600" dirty="0"/>
              <a:t>Can cooperate with the traditional network</a:t>
            </a:r>
            <a:br>
              <a:rPr lang="en-US" altLang="ja-JP" sz="1600" dirty="0"/>
            </a:br>
            <a:r>
              <a:rPr lang="en-US" altLang="ja-JP" sz="1600" dirty="0"/>
              <a:t>- Be a main infrastructure in disaster situation</a:t>
            </a:r>
            <a:br>
              <a:rPr lang="en-US" altLang="ja-JP" sz="1600" dirty="0"/>
            </a:br>
            <a:r>
              <a:rPr lang="en-US" altLang="ja-JP" sz="1600" dirty="0"/>
              <a:t>- Portability and flexibility in setting up infrastructure </a:t>
            </a:r>
            <a:br>
              <a:rPr lang="en-US" altLang="ja-JP" sz="1600" dirty="0"/>
            </a:br>
            <a:r>
              <a:rPr lang="en-US" altLang="ja-JP" sz="1600" dirty="0"/>
              <a:t>- Ability to extend the coverage of a wireless presentation system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0ABEC6-B482-3E46-BC31-2E22AF5677CD}"/>
              </a:ext>
            </a:extLst>
          </p:cNvPr>
          <p:cNvSpPr/>
          <p:nvPr/>
        </p:nvSpPr>
        <p:spPr>
          <a:xfrm>
            <a:off x="71499" y="5532505"/>
            <a:ext cx="45005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600" dirty="0"/>
              <a:t>- Provide the </a:t>
            </a:r>
            <a:r>
              <a:rPr lang="en-US" altLang="ja-JP" sz="1600" dirty="0" err="1"/>
              <a:t>NeverDie</a:t>
            </a:r>
            <a:r>
              <a:rPr lang="en-US" altLang="ja-JP" sz="1600" dirty="0"/>
              <a:t> network using the vehicular cloud system in the smart city</a:t>
            </a:r>
            <a:br>
              <a:rPr lang="en-US" altLang="ja-JP" sz="1600" dirty="0"/>
            </a:br>
            <a:r>
              <a:rPr lang="en-US" altLang="ja-JP" sz="1600" dirty="0"/>
              <a:t>- Access the knowledge from anywhere in anytime with the wireless presentation system</a:t>
            </a:r>
            <a:br>
              <a:rPr lang="en-US" altLang="ja-JP" sz="1600" dirty="0"/>
            </a:br>
            <a:r>
              <a:rPr lang="en-US" altLang="ja-JP" sz="1600" dirty="0"/>
              <a:t>- Enable development of more application features</a:t>
            </a:r>
          </a:p>
        </p:txBody>
      </p:sp>
    </p:spTree>
    <p:extLst>
      <p:ext uri="{BB962C8B-B14F-4D97-AF65-F5344CB8AC3E}">
        <p14:creationId xmlns:p14="http://schemas.microsoft.com/office/powerpoint/2010/main" val="121077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17537</TotalTime>
  <Words>217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MS PMincho</vt:lpstr>
      <vt:lpstr>Arial</vt:lpstr>
      <vt:lpstr>Calibri</vt:lpstr>
      <vt:lpstr>Cordia New</vt:lpstr>
      <vt:lpstr>Tahoma</vt:lpstr>
      <vt:lpstr>Office テーマ</vt:lpstr>
      <vt:lpstr>デザインの設定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m9530375</dc:creator>
  <cp:lastModifiedBy>Adsadawut Chanakitkarnchok</cp:lastModifiedBy>
  <cp:revision>700</cp:revision>
  <cp:lastPrinted>2018-03-02T05:47:47Z</cp:lastPrinted>
  <dcterms:created xsi:type="dcterms:W3CDTF">2012-01-12T05:21:07Z</dcterms:created>
  <dcterms:modified xsi:type="dcterms:W3CDTF">2019-10-25T07:37:17Z</dcterms:modified>
</cp:coreProperties>
</file>