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70" r:id="rId2"/>
    <p:sldId id="277" r:id="rId3"/>
    <p:sldId id="280" r:id="rId4"/>
    <p:sldId id="279" r:id="rId5"/>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3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0000FF"/>
    <a:srgbClr val="FF0000"/>
    <a:srgbClr val="FFFF66"/>
    <a:srgbClr val="FF9900"/>
    <a:srgbClr val="FFCC00"/>
    <a:srgbClr val="99FF99"/>
    <a:srgbClr val="FFFF99"/>
    <a:srgbClr val="99FF66"/>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85" autoAdjust="0"/>
    <p:restoredTop sz="94660"/>
  </p:normalViewPr>
  <p:slideViewPr>
    <p:cSldViewPr>
      <p:cViewPr varScale="1">
        <p:scale>
          <a:sx n="99" d="100"/>
          <a:sy n="99" d="100"/>
        </p:scale>
        <p:origin x="372" y="72"/>
      </p:cViewPr>
      <p:guideLst>
        <p:guide orient="horz" pos="2160"/>
        <p:guide pos="239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19413" cy="493713"/>
          </a:xfrm>
          <a:prstGeom prst="rect">
            <a:avLst/>
          </a:prstGeom>
        </p:spPr>
        <p:txBody>
          <a:bodyPr vert="horz" wrap="square" lIns="91434" tIns="45717" rIns="91434" bIns="45717" numCol="1" anchor="t" anchorCtr="0" compatLnSpc="1">
            <a:prstTxWarp prst="textNoShape">
              <a:avLst/>
            </a:prstTxWarp>
          </a:bodyPr>
          <a:lstStyle>
            <a:lvl1pPr>
              <a:defRPr sz="1200">
                <a:latin typeface="Calibri" pitchFamily="34"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1"/>
            <a:ext cx="2919412" cy="493713"/>
          </a:xfrm>
          <a:prstGeom prst="rect">
            <a:avLst/>
          </a:prstGeom>
        </p:spPr>
        <p:txBody>
          <a:bodyPr vert="horz" wrap="square" lIns="91434" tIns="45717" rIns="91434" bIns="45717" numCol="1" anchor="t" anchorCtr="0" compatLnSpc="1">
            <a:prstTxWarp prst="textNoShape">
              <a:avLst/>
            </a:prstTxWarp>
          </a:bodyPr>
          <a:lstStyle>
            <a:lvl1pPr algn="r">
              <a:defRPr sz="1200">
                <a:latin typeface="Calibri" pitchFamily="34" charset="0"/>
                <a:ea typeface="ＭＳ Ｐゴシック" pitchFamily="50" charset="-128"/>
              </a:defRPr>
            </a:lvl1pPr>
          </a:lstStyle>
          <a:p>
            <a:pPr>
              <a:defRPr/>
            </a:pPr>
            <a:fld id="{415F3F6F-6C4E-454D-889C-859F1FA3B3AF}" type="datetime1">
              <a:rPr lang="ja-JP" altLang="en-US"/>
              <a:pPr>
                <a:defRPr/>
              </a:pPr>
              <a:t>2026/2/6</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wrap="square" lIns="91434" tIns="45717" rIns="91434" bIns="45717" numCol="1" anchor="ctr" anchorCtr="0" compatLnSpc="1">
            <a:prstTxWarp prst="textNoShape">
              <a:avLst/>
            </a:prstTxWarp>
          </a:bodyPr>
          <a:lstStyle/>
          <a:p>
            <a:pPr lvl="0"/>
            <a:endParaRPr lang="ja-JP" altLang="en-US" noProof="0"/>
          </a:p>
        </p:txBody>
      </p:sp>
      <p:sp>
        <p:nvSpPr>
          <p:cNvPr id="5" name="ノート プレースホルダ 4"/>
          <p:cNvSpPr>
            <a:spLocks noGrp="1"/>
          </p:cNvSpPr>
          <p:nvPr>
            <p:ph type="body" sz="quarter" idx="3"/>
          </p:nvPr>
        </p:nvSpPr>
        <p:spPr>
          <a:xfrm>
            <a:off x="673101" y="4686300"/>
            <a:ext cx="5389563" cy="4440238"/>
          </a:xfrm>
          <a:prstGeom prst="rect">
            <a:avLst/>
          </a:prstGeom>
        </p:spPr>
        <p:txBody>
          <a:bodyPr vert="horz" wrap="square" lIns="91434" tIns="45717" rIns="91434" bIns="45717" numCol="1" anchor="t" anchorCtr="0" compatLnSpc="1">
            <a:prstTxWarp prst="textNoShape">
              <a:avLst/>
            </a:prstTxWarp>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371013"/>
            <a:ext cx="2919413" cy="493712"/>
          </a:xfrm>
          <a:prstGeom prst="rect">
            <a:avLst/>
          </a:prstGeom>
        </p:spPr>
        <p:txBody>
          <a:bodyPr vert="horz" wrap="square" lIns="91434" tIns="45717" rIns="91434" bIns="45717" numCol="1" anchor="b" anchorCtr="0" compatLnSpc="1">
            <a:prstTxWarp prst="textNoShape">
              <a:avLst/>
            </a:prstTxWarp>
          </a:bodyPr>
          <a:lstStyle>
            <a:lvl1pPr>
              <a:defRPr sz="1200">
                <a:latin typeface="Calibri" pitchFamily="34"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wrap="square" lIns="91434" tIns="45717" rIns="91434" bIns="45717" numCol="1" anchor="b" anchorCtr="0" compatLnSpc="1">
            <a:prstTxWarp prst="textNoShape">
              <a:avLst/>
            </a:prstTxWarp>
          </a:bodyPr>
          <a:lstStyle>
            <a:lvl1pPr algn="r">
              <a:defRPr sz="1200">
                <a:latin typeface="Calibri" pitchFamily="34" charset="0"/>
                <a:ea typeface="ＭＳ Ｐゴシック" pitchFamily="50" charset="-128"/>
              </a:defRPr>
            </a:lvl1pPr>
          </a:lstStyle>
          <a:p>
            <a:pPr>
              <a:defRPr/>
            </a:pPr>
            <a:fld id="{CE1AD17A-75AA-476A-8F88-AE44CA1DE835}" type="slidenum">
              <a:rPr lang="ja-JP" altLang="en-US"/>
              <a:pPr>
                <a:defRPr/>
              </a:pPr>
              <a:t>‹#›</a:t>
            </a:fld>
            <a:endParaRPr lang="ja-JP" altLang="en-US"/>
          </a:p>
        </p:txBody>
      </p:sp>
    </p:spTree>
    <p:extLst>
      <p:ext uri="{BB962C8B-B14F-4D97-AF65-F5344CB8AC3E}">
        <p14:creationId xmlns:p14="http://schemas.microsoft.com/office/powerpoint/2010/main" val="5181324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
        <p:nvSpPr>
          <p:cNvPr id="7172"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itchFamily="34" charset="0"/>
                <a:ea typeface="ＭＳ Ｐゴシック" charset="-128"/>
              </a:defRPr>
            </a:lvl1pPr>
            <a:lvl2pPr marL="742894" indent="-285728" eaLnBrk="0" hangingPunct="0">
              <a:spcBef>
                <a:spcPct val="30000"/>
              </a:spcBef>
              <a:defRPr kumimoji="1" sz="1200">
                <a:solidFill>
                  <a:schemeClr val="tx1"/>
                </a:solidFill>
                <a:latin typeface="Calibri" pitchFamily="34" charset="0"/>
                <a:ea typeface="ＭＳ Ｐゴシック" charset="-128"/>
              </a:defRPr>
            </a:lvl2pPr>
            <a:lvl3pPr marL="1142913" indent="-228583" eaLnBrk="0" hangingPunct="0">
              <a:spcBef>
                <a:spcPct val="30000"/>
              </a:spcBef>
              <a:defRPr kumimoji="1" sz="1200">
                <a:solidFill>
                  <a:schemeClr val="tx1"/>
                </a:solidFill>
                <a:latin typeface="Calibri" pitchFamily="34" charset="0"/>
                <a:ea typeface="ＭＳ Ｐゴシック" charset="-128"/>
              </a:defRPr>
            </a:lvl3pPr>
            <a:lvl4pPr marL="1600079" indent="-228583" eaLnBrk="0" hangingPunct="0">
              <a:spcBef>
                <a:spcPct val="30000"/>
              </a:spcBef>
              <a:defRPr kumimoji="1" sz="1200">
                <a:solidFill>
                  <a:schemeClr val="tx1"/>
                </a:solidFill>
                <a:latin typeface="Calibri" pitchFamily="34" charset="0"/>
                <a:ea typeface="ＭＳ Ｐゴシック" charset="-128"/>
              </a:defRPr>
            </a:lvl4pPr>
            <a:lvl5pPr marL="2057244" indent="-228583" eaLnBrk="0" hangingPunct="0">
              <a:spcBef>
                <a:spcPct val="30000"/>
              </a:spcBef>
              <a:defRPr kumimoji="1" sz="1200">
                <a:solidFill>
                  <a:schemeClr val="tx1"/>
                </a:solidFill>
                <a:latin typeface="Calibri" pitchFamily="34" charset="0"/>
                <a:ea typeface="ＭＳ Ｐゴシック" charset="-128"/>
              </a:defRPr>
            </a:lvl5pPr>
            <a:lvl6pPr marL="2514410"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575"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8740"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5906"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F8BC4DDF-999C-4512-8334-1F18CC21C68F}" type="slidenum">
              <a:rPr lang="ja-JP" altLang="en-US" smtClean="0"/>
              <a:pPr eaLnBrk="1" hangingPunct="1">
                <a:spcBef>
                  <a:spcPct val="0"/>
                </a:spcBef>
              </a:pPr>
              <a:t>1</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スライド イメージ プレースホル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
        <p:nvSpPr>
          <p:cNvPr id="7172" name="スライド番号プレースホル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itchFamily="34" charset="0"/>
                <a:ea typeface="ＭＳ Ｐゴシック" charset="-128"/>
              </a:defRPr>
            </a:lvl1pPr>
            <a:lvl2pPr marL="742894" indent="-285728" eaLnBrk="0" hangingPunct="0">
              <a:spcBef>
                <a:spcPct val="30000"/>
              </a:spcBef>
              <a:defRPr kumimoji="1" sz="1200">
                <a:solidFill>
                  <a:schemeClr val="tx1"/>
                </a:solidFill>
                <a:latin typeface="Calibri" pitchFamily="34" charset="0"/>
                <a:ea typeface="ＭＳ Ｐゴシック" charset="-128"/>
              </a:defRPr>
            </a:lvl2pPr>
            <a:lvl3pPr marL="1142913" indent="-228583" eaLnBrk="0" hangingPunct="0">
              <a:spcBef>
                <a:spcPct val="30000"/>
              </a:spcBef>
              <a:defRPr kumimoji="1" sz="1200">
                <a:solidFill>
                  <a:schemeClr val="tx1"/>
                </a:solidFill>
                <a:latin typeface="Calibri" pitchFamily="34" charset="0"/>
                <a:ea typeface="ＭＳ Ｐゴシック" charset="-128"/>
              </a:defRPr>
            </a:lvl3pPr>
            <a:lvl4pPr marL="1600079" indent="-228583" eaLnBrk="0" hangingPunct="0">
              <a:spcBef>
                <a:spcPct val="30000"/>
              </a:spcBef>
              <a:defRPr kumimoji="1" sz="1200">
                <a:solidFill>
                  <a:schemeClr val="tx1"/>
                </a:solidFill>
                <a:latin typeface="Calibri" pitchFamily="34" charset="0"/>
                <a:ea typeface="ＭＳ Ｐゴシック" charset="-128"/>
              </a:defRPr>
            </a:lvl4pPr>
            <a:lvl5pPr marL="2057244" indent="-228583" eaLnBrk="0" hangingPunct="0">
              <a:spcBef>
                <a:spcPct val="30000"/>
              </a:spcBef>
              <a:defRPr kumimoji="1" sz="1200">
                <a:solidFill>
                  <a:schemeClr val="tx1"/>
                </a:solidFill>
                <a:latin typeface="Calibri" pitchFamily="34" charset="0"/>
                <a:ea typeface="ＭＳ Ｐゴシック" charset="-128"/>
              </a:defRPr>
            </a:lvl5pPr>
            <a:lvl6pPr marL="2514410"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6pPr>
            <a:lvl7pPr marL="2971575"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7pPr>
            <a:lvl8pPr marL="3428740"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8pPr>
            <a:lvl9pPr marL="3885906" indent="-228583" eaLnBrk="0" fontAlgn="base" hangingPunct="0">
              <a:spcBef>
                <a:spcPct val="30000"/>
              </a:spcBef>
              <a:spcAft>
                <a:spcPct val="0"/>
              </a:spcAft>
              <a:defRPr kumimoji="1" sz="1200">
                <a:solidFill>
                  <a:schemeClr val="tx1"/>
                </a:solidFill>
                <a:latin typeface="Calibri" pitchFamily="34" charset="0"/>
                <a:ea typeface="ＭＳ Ｐゴシック" charset="-128"/>
              </a:defRPr>
            </a:lvl9pPr>
          </a:lstStyle>
          <a:p>
            <a:pPr eaLnBrk="1" hangingPunct="1">
              <a:spcBef>
                <a:spcPct val="0"/>
              </a:spcBef>
            </a:pPr>
            <a:fld id="{F8BC4DDF-999C-4512-8334-1F18CC21C68F}" type="slidenum">
              <a:rPr lang="ja-JP" altLang="en-US" smtClean="0"/>
              <a:pPr eaLnBrk="1" hangingPunct="1">
                <a:spcBef>
                  <a:spcPct val="0"/>
                </a:spcBef>
              </a:pPr>
              <a:t>3</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DD2CB2F8-74A0-4A75-9880-BCCB9966A5F4}"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CBBEFC42-3879-46CE-AF95-C5D940575540}" type="slidenum">
              <a:rPr lang="ja-JP" altLang="en-US"/>
              <a:pPr>
                <a:defRPr/>
              </a:pPr>
              <a:t>‹#›</a:t>
            </a:fld>
            <a:endParaRPr lang="ja-JP" altLang="en-US"/>
          </a:p>
        </p:txBody>
      </p:sp>
    </p:spTree>
    <p:extLst>
      <p:ext uri="{BB962C8B-B14F-4D97-AF65-F5344CB8AC3E}">
        <p14:creationId xmlns:p14="http://schemas.microsoft.com/office/powerpoint/2010/main" val="2959720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57617EBA-638D-458F-9AB3-1EB34FEB7737}"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93086A94-92F2-4ED8-ABA2-5F407CC0DE66}" type="slidenum">
              <a:rPr lang="ja-JP" altLang="en-US"/>
              <a:pPr>
                <a:defRPr/>
              </a:pPr>
              <a:t>‹#›</a:t>
            </a:fld>
            <a:endParaRPr lang="ja-JP" altLang="en-US"/>
          </a:p>
        </p:txBody>
      </p:sp>
    </p:spTree>
    <p:extLst>
      <p:ext uri="{BB962C8B-B14F-4D97-AF65-F5344CB8AC3E}">
        <p14:creationId xmlns:p14="http://schemas.microsoft.com/office/powerpoint/2010/main" val="3226142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124842C6-C962-4C6E-A745-9F9068F2C020}"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C8BC248C-E2E2-43B3-AF25-76380CC397BF}" type="slidenum">
              <a:rPr lang="ja-JP" altLang="en-US"/>
              <a:pPr>
                <a:defRPr/>
              </a:pPr>
              <a:t>‹#›</a:t>
            </a:fld>
            <a:endParaRPr lang="ja-JP" altLang="en-US"/>
          </a:p>
        </p:txBody>
      </p:sp>
    </p:spTree>
    <p:extLst>
      <p:ext uri="{BB962C8B-B14F-4D97-AF65-F5344CB8AC3E}">
        <p14:creationId xmlns:p14="http://schemas.microsoft.com/office/powerpoint/2010/main" val="3990122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0E16A789-1497-43C4-AFF1-EDF316F5B9E6}"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8F162101-B6A6-4500-9ACD-78CCBF90A462}" type="slidenum">
              <a:rPr lang="ja-JP" altLang="en-US"/>
              <a:pPr>
                <a:defRPr/>
              </a:pPr>
              <a:t>‹#›</a:t>
            </a:fld>
            <a:endParaRPr lang="ja-JP" altLang="en-US"/>
          </a:p>
        </p:txBody>
      </p:sp>
    </p:spTree>
    <p:extLst>
      <p:ext uri="{BB962C8B-B14F-4D97-AF65-F5344CB8AC3E}">
        <p14:creationId xmlns:p14="http://schemas.microsoft.com/office/powerpoint/2010/main" val="3677423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16077B69-10F9-4E29-A0F8-36920FD87E06}" type="datetime1">
              <a:rPr lang="ja-JP" altLang="en-US"/>
              <a:pPr>
                <a:defRPr/>
              </a:pPr>
              <a:t>2026/2/6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849C5995-3E1F-418C-846D-952F34B7A662}" type="slidenum">
              <a:rPr lang="ja-JP" altLang="en-US"/>
              <a:pPr>
                <a:defRPr/>
              </a:pPr>
              <a:t>‹#›</a:t>
            </a:fld>
            <a:endParaRPr lang="ja-JP" altLang="en-US"/>
          </a:p>
        </p:txBody>
      </p:sp>
    </p:spTree>
    <p:extLst>
      <p:ext uri="{BB962C8B-B14F-4D97-AF65-F5344CB8AC3E}">
        <p14:creationId xmlns:p14="http://schemas.microsoft.com/office/powerpoint/2010/main" val="1748841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684D1062-4BC7-4762-A878-7B4D873B543C}" type="datetime1">
              <a:rPr lang="ja-JP" altLang="en-US"/>
              <a:pPr>
                <a:defRPr/>
              </a:pPr>
              <a:t>2026/2/6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2"/>
          </p:nvPr>
        </p:nvSpPr>
        <p:spPr/>
        <p:txBody>
          <a:bodyPr/>
          <a:lstStyle>
            <a:lvl1pPr>
              <a:defRPr/>
            </a:lvl1pPr>
          </a:lstStyle>
          <a:p>
            <a:pPr>
              <a:defRPr/>
            </a:pPr>
            <a:fld id="{5AFAB302-BF7D-4E4B-AAC5-870AC1F9A453}" type="slidenum">
              <a:rPr lang="ja-JP" altLang="en-US"/>
              <a:pPr>
                <a:defRPr/>
              </a:pPr>
              <a:t>‹#›</a:t>
            </a:fld>
            <a:endParaRPr lang="ja-JP" altLang="en-US"/>
          </a:p>
        </p:txBody>
      </p:sp>
    </p:spTree>
    <p:extLst>
      <p:ext uri="{BB962C8B-B14F-4D97-AF65-F5344CB8AC3E}">
        <p14:creationId xmlns:p14="http://schemas.microsoft.com/office/powerpoint/2010/main" val="323901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DF23B34D-04BF-48C7-BD89-F26377435118}" type="datetime1">
              <a:rPr lang="ja-JP" altLang="en-US"/>
              <a:pPr>
                <a:defRPr/>
              </a:pPr>
              <a:t>2026/2/6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9" name="スライド番号プレースホルダ 5"/>
          <p:cNvSpPr>
            <a:spLocks noGrp="1"/>
          </p:cNvSpPr>
          <p:nvPr>
            <p:ph type="sldNum" sz="quarter" idx="12"/>
          </p:nvPr>
        </p:nvSpPr>
        <p:spPr/>
        <p:txBody>
          <a:bodyPr/>
          <a:lstStyle>
            <a:lvl1pPr>
              <a:defRPr/>
            </a:lvl1pPr>
          </a:lstStyle>
          <a:p>
            <a:pPr>
              <a:defRPr/>
            </a:pPr>
            <a:fld id="{B4E4B5FE-26E8-4A78-B80F-AE56A8127F5E}" type="slidenum">
              <a:rPr lang="ja-JP" altLang="en-US"/>
              <a:pPr>
                <a:defRPr/>
              </a:pPr>
              <a:t>‹#›</a:t>
            </a:fld>
            <a:endParaRPr lang="ja-JP" altLang="en-US"/>
          </a:p>
        </p:txBody>
      </p:sp>
    </p:spTree>
    <p:extLst>
      <p:ext uri="{BB962C8B-B14F-4D97-AF65-F5344CB8AC3E}">
        <p14:creationId xmlns:p14="http://schemas.microsoft.com/office/powerpoint/2010/main" val="2645593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8130E391-1728-407A-9DBF-DF10632F8195}" type="datetime1">
              <a:rPr lang="ja-JP" altLang="en-US"/>
              <a:pPr>
                <a:defRPr/>
              </a:pPr>
              <a:t>2026/2/6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5" name="スライド番号プレースホルダ 5"/>
          <p:cNvSpPr>
            <a:spLocks noGrp="1"/>
          </p:cNvSpPr>
          <p:nvPr>
            <p:ph type="sldNum" sz="quarter" idx="12"/>
          </p:nvPr>
        </p:nvSpPr>
        <p:spPr/>
        <p:txBody>
          <a:bodyPr/>
          <a:lstStyle>
            <a:lvl1pPr>
              <a:defRPr/>
            </a:lvl1pPr>
          </a:lstStyle>
          <a:p>
            <a:pPr>
              <a:defRPr/>
            </a:pPr>
            <a:fld id="{DD170004-7EED-4775-97B5-F01B3F7C1687}" type="slidenum">
              <a:rPr lang="ja-JP" altLang="en-US"/>
              <a:pPr>
                <a:defRPr/>
              </a:pPr>
              <a:t>‹#›</a:t>
            </a:fld>
            <a:endParaRPr lang="ja-JP" altLang="en-US"/>
          </a:p>
        </p:txBody>
      </p:sp>
    </p:spTree>
    <p:extLst>
      <p:ext uri="{BB962C8B-B14F-4D97-AF65-F5344CB8AC3E}">
        <p14:creationId xmlns:p14="http://schemas.microsoft.com/office/powerpoint/2010/main" val="844931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A4842268-F521-486D-B1EA-9D9F17207DB3}" type="datetime1">
              <a:rPr lang="ja-JP" altLang="en-US"/>
              <a:pPr>
                <a:defRPr/>
              </a:pPr>
              <a:t>2026/2/6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4" name="スライド番号プレースホルダ 5"/>
          <p:cNvSpPr>
            <a:spLocks noGrp="1"/>
          </p:cNvSpPr>
          <p:nvPr>
            <p:ph type="sldNum" sz="quarter" idx="12"/>
          </p:nvPr>
        </p:nvSpPr>
        <p:spPr/>
        <p:txBody>
          <a:bodyPr/>
          <a:lstStyle>
            <a:lvl1pPr>
              <a:defRPr/>
            </a:lvl1pPr>
          </a:lstStyle>
          <a:p>
            <a:pPr>
              <a:defRPr/>
            </a:pPr>
            <a:fld id="{47660C2F-B150-49B2-B8DA-85066A12298A}" type="slidenum">
              <a:rPr lang="ja-JP" altLang="en-US"/>
              <a:pPr>
                <a:defRPr/>
              </a:pPr>
              <a:t>‹#›</a:t>
            </a:fld>
            <a:endParaRPr lang="ja-JP" altLang="en-US"/>
          </a:p>
        </p:txBody>
      </p:sp>
    </p:spTree>
    <p:extLst>
      <p:ext uri="{BB962C8B-B14F-4D97-AF65-F5344CB8AC3E}">
        <p14:creationId xmlns:p14="http://schemas.microsoft.com/office/powerpoint/2010/main" val="4145189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B7C8D5CA-1907-4471-93B9-F886758A60D7}" type="datetime1">
              <a:rPr lang="ja-JP" altLang="en-US"/>
              <a:pPr>
                <a:defRPr/>
              </a:pPr>
              <a:t>2026/2/6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2"/>
          </p:nvPr>
        </p:nvSpPr>
        <p:spPr/>
        <p:txBody>
          <a:bodyPr/>
          <a:lstStyle>
            <a:lvl1pPr>
              <a:defRPr/>
            </a:lvl1pPr>
          </a:lstStyle>
          <a:p>
            <a:pPr>
              <a:defRPr/>
            </a:pPr>
            <a:fld id="{F3C05655-D90B-458A-BD80-4D72ADF6DA1D}" type="slidenum">
              <a:rPr lang="ja-JP" altLang="en-US"/>
              <a:pPr>
                <a:defRPr/>
              </a:pPr>
              <a:t>‹#›</a:t>
            </a:fld>
            <a:endParaRPr lang="ja-JP" altLang="en-US"/>
          </a:p>
        </p:txBody>
      </p:sp>
    </p:spTree>
    <p:extLst>
      <p:ext uri="{BB962C8B-B14F-4D97-AF65-F5344CB8AC3E}">
        <p14:creationId xmlns:p14="http://schemas.microsoft.com/office/powerpoint/2010/main" val="1104578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EB8B2A80-0B46-4DBF-8CBC-51735DD83185}" type="datetime1">
              <a:rPr lang="ja-JP" altLang="en-US"/>
              <a:pPr>
                <a:defRPr/>
              </a:pPr>
              <a:t>2026/2/6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en-US" altLang="ja-JP"/>
          </a:p>
        </p:txBody>
      </p:sp>
      <p:sp>
        <p:nvSpPr>
          <p:cNvPr id="7" name="スライド番号プレースホルダ 5"/>
          <p:cNvSpPr>
            <a:spLocks noGrp="1"/>
          </p:cNvSpPr>
          <p:nvPr>
            <p:ph type="sldNum" sz="quarter" idx="12"/>
          </p:nvPr>
        </p:nvSpPr>
        <p:spPr/>
        <p:txBody>
          <a:bodyPr/>
          <a:lstStyle>
            <a:lvl1pPr>
              <a:defRPr/>
            </a:lvl1pPr>
          </a:lstStyle>
          <a:p>
            <a:pPr>
              <a:defRPr/>
            </a:pPr>
            <a:fld id="{9C6F0008-B71B-492D-BB18-0145AA427CA7}" type="slidenum">
              <a:rPr lang="ja-JP" altLang="en-US"/>
              <a:pPr>
                <a:defRPr/>
              </a:pPr>
              <a:t>‹#›</a:t>
            </a:fld>
            <a:endParaRPr lang="ja-JP" altLang="en-US"/>
          </a:p>
        </p:txBody>
      </p:sp>
    </p:spTree>
    <p:extLst>
      <p:ext uri="{BB962C8B-B14F-4D97-AF65-F5344CB8AC3E}">
        <p14:creationId xmlns:p14="http://schemas.microsoft.com/office/powerpoint/2010/main" val="93219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ea typeface="ＭＳ Ｐゴシック" pitchFamily="50" charset="-128"/>
              </a:defRPr>
            </a:lvl1pPr>
          </a:lstStyle>
          <a:p>
            <a:pPr>
              <a:defRPr/>
            </a:pPr>
            <a:fld id="{808F06B4-9B60-45B9-8404-DE462E9EF306}" type="datetime1">
              <a:rPr lang="ja-JP" altLang="en-US"/>
              <a:pPr>
                <a:defRPr/>
              </a:pPr>
              <a:t>2026/2/6</a:t>
            </a:fld>
            <a:endParaRPr lang="ja-JP" altLang="en-US"/>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ea typeface="ＭＳ Ｐゴシック" pitchFamily="50" charset="-128"/>
              </a:defRPr>
            </a:lvl1pPr>
          </a:lstStyle>
          <a:p>
            <a:pPr>
              <a:defRPr/>
            </a:pPr>
            <a:endParaRPr lang="en-US" altLang="ja-JP"/>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ＭＳ Ｐゴシック" pitchFamily="50" charset="-128"/>
              </a:defRPr>
            </a:lvl1pPr>
          </a:lstStyle>
          <a:p>
            <a:pPr>
              <a:defRPr/>
            </a:pPr>
            <a:fld id="{F65C4299-1DA2-4691-800C-3D8FAA5476ED}"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 Id="rId9" Type="http://schemas.openxmlformats.org/officeDocument/2006/relationships/image" Target="../media/image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32"/>
          <p:cNvSpPr/>
          <p:nvPr/>
        </p:nvSpPr>
        <p:spPr bwMode="auto">
          <a:xfrm>
            <a:off x="344488" y="2736484"/>
            <a:ext cx="4476750" cy="2268537"/>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053" name="Rectangle 6"/>
          <p:cNvSpPr>
            <a:spLocks noChangeArrowheads="1"/>
          </p:cNvSpPr>
          <p:nvPr/>
        </p:nvSpPr>
        <p:spPr bwMode="auto">
          <a:xfrm>
            <a:off x="0" y="-11831"/>
            <a:ext cx="9906000"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lnSpc>
                <a:spcPct val="95000"/>
              </a:lnSpc>
              <a:spcBef>
                <a:spcPct val="0"/>
              </a:spcBef>
              <a:buFontTx/>
              <a:buNone/>
            </a:pPr>
            <a:r>
              <a:rPr lang="ja-JP" altLang="en-US" sz="2000" b="1" dirty="0">
                <a:latin typeface="ＭＳ Ｐゴシック" charset="-128"/>
              </a:rPr>
              <a:t>　　　令和　年度研究開発成果概要図</a:t>
            </a:r>
            <a:r>
              <a:rPr lang="ja-JP" altLang="en-US" sz="1400" b="1" dirty="0">
                <a:latin typeface="ＭＳ Ｐゴシック" charset="-128"/>
              </a:rPr>
              <a:t>（目標・成果と今後の研究計画</a:t>
            </a:r>
            <a:r>
              <a:rPr lang="ja-JP" altLang="en-US" sz="1000" b="1" dirty="0">
                <a:latin typeface="ＭＳ Ｐゴシック" charset="-128"/>
              </a:rPr>
              <a:t>または</a:t>
            </a:r>
            <a:r>
              <a:rPr lang="ja-JP" altLang="en-US" sz="1400" b="1" dirty="0">
                <a:latin typeface="ＭＳ Ｐゴシック" charset="-128"/>
              </a:rPr>
              <a:t>成果展開）</a:t>
            </a:r>
            <a:endParaRPr lang="en-US" altLang="ja-JP" sz="1400" b="1" dirty="0">
              <a:latin typeface="ＭＳ Ｐゴシック" charset="-128"/>
            </a:endParaRPr>
          </a:p>
        </p:txBody>
      </p:sp>
      <p:sp>
        <p:nvSpPr>
          <p:cNvPr id="2054" name="テキスト ボックス 288"/>
          <p:cNvSpPr txBox="1">
            <a:spLocks noChangeArrowheads="1"/>
          </p:cNvSpPr>
          <p:nvPr/>
        </p:nvSpPr>
        <p:spPr bwMode="auto">
          <a:xfrm>
            <a:off x="0" y="1844824"/>
            <a:ext cx="193516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２．</a:t>
            </a:r>
            <a:r>
              <a:rPr lang="ja-JP" altLang="en-US" sz="1100" b="1" dirty="0"/>
              <a:t>研究開発の目標</a:t>
            </a:r>
          </a:p>
        </p:txBody>
      </p:sp>
      <p:sp>
        <p:nvSpPr>
          <p:cNvPr id="2055" name="テキスト ボックス 275"/>
          <p:cNvSpPr txBox="1">
            <a:spLocks noChangeArrowheads="1"/>
          </p:cNvSpPr>
          <p:nvPr/>
        </p:nvSpPr>
        <p:spPr bwMode="auto">
          <a:xfrm>
            <a:off x="0" y="2448570"/>
            <a:ext cx="216693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３．</a:t>
            </a:r>
            <a:r>
              <a:rPr lang="ja-JP" altLang="en-US" sz="1100" b="1" dirty="0"/>
              <a:t>研究開発の成果</a:t>
            </a:r>
          </a:p>
        </p:txBody>
      </p:sp>
      <p:sp>
        <p:nvSpPr>
          <p:cNvPr id="2056" name="Rectangle 25"/>
          <p:cNvSpPr>
            <a:spLocks noChangeArrowheads="1"/>
          </p:cNvSpPr>
          <p:nvPr/>
        </p:nvSpPr>
        <p:spPr bwMode="auto">
          <a:xfrm>
            <a:off x="0" y="332656"/>
            <a:ext cx="9906000" cy="71438"/>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944" name="角丸四角形 1943"/>
          <p:cNvSpPr/>
          <p:nvPr/>
        </p:nvSpPr>
        <p:spPr bwMode="auto">
          <a:xfrm>
            <a:off x="344488" y="5190529"/>
            <a:ext cx="4476750" cy="1550838"/>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061" name="テキスト ボックス 288"/>
          <p:cNvSpPr txBox="1">
            <a:spLocks noChangeArrowheads="1"/>
          </p:cNvSpPr>
          <p:nvPr/>
        </p:nvSpPr>
        <p:spPr bwMode="auto">
          <a:xfrm>
            <a:off x="0" y="404664"/>
            <a:ext cx="488156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１．</a:t>
            </a:r>
            <a:r>
              <a:rPr lang="ja-JP" altLang="en-US" sz="1100" b="1" dirty="0"/>
              <a:t>研究課題・受託者・研究開発期間・研究開発予算</a:t>
            </a:r>
          </a:p>
        </p:txBody>
      </p:sp>
      <p:sp>
        <p:nvSpPr>
          <p:cNvPr id="2062" name="Rectangle 6"/>
          <p:cNvSpPr>
            <a:spLocks noChangeArrowheads="1"/>
          </p:cNvSpPr>
          <p:nvPr/>
        </p:nvSpPr>
        <p:spPr bwMode="auto">
          <a:xfrm>
            <a:off x="9545638" y="6524625"/>
            <a:ext cx="3603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fld id="{50AA5294-F6BE-4F99-859D-2A60C0A69FB0}" type="slidenum">
              <a:rPr lang="en-US" altLang="ja-JP" sz="1400">
                <a:latin typeface="HG丸ｺﾞｼｯｸM-PRO" pitchFamily="50" charset="-128"/>
                <a:ea typeface="HG丸ｺﾞｼｯｸM-PRO" pitchFamily="50" charset="-128"/>
              </a:rPr>
              <a:pPr algn="r" eaLnBrk="1" hangingPunct="1">
                <a:spcBef>
                  <a:spcPct val="0"/>
                </a:spcBef>
                <a:buFontTx/>
                <a:buNone/>
              </a:pPr>
              <a:t>1</a:t>
            </a:fld>
            <a:endParaRPr lang="en-US" altLang="ja-JP" sz="1400">
              <a:latin typeface="HG丸ｺﾞｼｯｸM-PRO" pitchFamily="50" charset="-128"/>
              <a:ea typeface="HG丸ｺﾞｼｯｸM-PRO" pitchFamily="50" charset="-128"/>
            </a:endParaRPr>
          </a:p>
        </p:txBody>
      </p:sp>
      <p:sp>
        <p:nvSpPr>
          <p:cNvPr id="2" name="テキスト ボックス 1"/>
          <p:cNvSpPr txBox="1"/>
          <p:nvPr/>
        </p:nvSpPr>
        <p:spPr>
          <a:xfrm>
            <a:off x="3498" y="3974"/>
            <a:ext cx="1875408" cy="184666"/>
          </a:xfrm>
          <a:prstGeom prst="rect">
            <a:avLst/>
          </a:prstGeom>
          <a:noFill/>
        </p:spPr>
        <p:txBody>
          <a:bodyPr wrap="square" lIns="0" tIns="0" rIns="0" bIns="0">
            <a:spAutoFit/>
          </a:bodyPr>
          <a:lstStyle/>
          <a:p>
            <a:pPr>
              <a:defRPr/>
            </a:pPr>
            <a:r>
              <a:rPr lang="ja-JP" altLang="en-US" sz="1200" dirty="0">
                <a:latin typeface="+mn-ea"/>
                <a:ea typeface="+mn-ea"/>
              </a:rPr>
              <a:t>様式</a:t>
            </a:r>
            <a:r>
              <a:rPr lang="en-US" altLang="ja-JP" sz="1200" dirty="0">
                <a:latin typeface="+mn-ea"/>
                <a:ea typeface="+mn-ea"/>
              </a:rPr>
              <a:t>1-4-3 (2025-1)</a:t>
            </a:r>
            <a:endParaRPr lang="ja-JP" altLang="en-US" sz="1200" dirty="0">
              <a:latin typeface="+mn-ea"/>
              <a:ea typeface="+mn-ea"/>
            </a:endParaRPr>
          </a:p>
        </p:txBody>
      </p:sp>
      <p:sp>
        <p:nvSpPr>
          <p:cNvPr id="25" name="角丸四角形 24"/>
          <p:cNvSpPr/>
          <p:nvPr/>
        </p:nvSpPr>
        <p:spPr bwMode="auto">
          <a:xfrm>
            <a:off x="5097463" y="5190529"/>
            <a:ext cx="4476750" cy="1562696"/>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9" name="角丸四角形 28"/>
          <p:cNvSpPr/>
          <p:nvPr/>
        </p:nvSpPr>
        <p:spPr bwMode="auto">
          <a:xfrm>
            <a:off x="5097463" y="2744639"/>
            <a:ext cx="4476750" cy="2268537"/>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6" name="テキスト ボックス 6"/>
          <p:cNvSpPr txBox="1">
            <a:spLocks noChangeArrowheads="1"/>
          </p:cNvSpPr>
          <p:nvPr/>
        </p:nvSpPr>
        <p:spPr bwMode="auto">
          <a:xfrm>
            <a:off x="351330" y="656747"/>
            <a:ext cx="9426206"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dirty="0"/>
              <a:t>◆研究開発</a:t>
            </a:r>
            <a:r>
              <a:rPr lang="ja-JP" altLang="en-US" sz="1100" dirty="0">
                <a:latin typeface="ＭＳ ゴシック" panose="020B0609070205080204" pitchFamily="49" charset="-128"/>
                <a:ea typeface="ＭＳ ゴシック" panose="020B0609070205080204" pitchFamily="49" charset="-128"/>
              </a:rPr>
              <a:t>課題名　</a:t>
            </a:r>
            <a:endParaRPr lang="en-US" altLang="ja-JP" sz="1100" dirty="0"/>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副題　　　　　　　 </a:t>
            </a:r>
          </a:p>
          <a:p>
            <a:pPr eaLnBrk="1" hangingPunct="1">
              <a:spcBef>
                <a:spcPct val="0"/>
              </a:spcBef>
              <a:buFontTx/>
              <a:buNone/>
            </a:pPr>
            <a:r>
              <a:rPr lang="ja-JP" altLang="en-US" sz="1100" dirty="0"/>
              <a:t>◆受託者</a:t>
            </a:r>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mn-ea"/>
              <a:ea typeface="+mn-ea"/>
            </a:endParaRPr>
          </a:p>
          <a:p>
            <a:pPr eaLnBrk="1" hangingPunct="1">
              <a:spcBef>
                <a:spcPct val="0"/>
              </a:spcBef>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研究開発期間　令和　年度～令和　年度（　年間）</a:t>
            </a:r>
            <a:endParaRPr lang="en-US" altLang="ja-JP" sz="1100" dirty="0">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研究開発予算（契約額）　令和　年度から令和　年度までの総額　　百万円（令和　年度　百万円）</a:t>
            </a:r>
            <a:endParaRPr lang="en-US" altLang="ja-JP" sz="1100" dirty="0">
              <a:latin typeface="ＭＳ ゴシック" panose="020B0609070205080204" pitchFamily="49" charset="-128"/>
              <a:ea typeface="ＭＳ ゴシック" panose="020B0609070205080204" pitchFamily="49" charset="-128"/>
            </a:endParaRPr>
          </a:p>
        </p:txBody>
      </p:sp>
      <p:sp>
        <p:nvSpPr>
          <p:cNvPr id="3" name="テキスト ボックス 2"/>
          <p:cNvSpPr txBox="1"/>
          <p:nvPr/>
        </p:nvSpPr>
        <p:spPr>
          <a:xfrm>
            <a:off x="8553400" y="81569"/>
            <a:ext cx="1336725" cy="261610"/>
          </a:xfrm>
          <a:prstGeom prst="rect">
            <a:avLst/>
          </a:prstGeom>
          <a:noFill/>
        </p:spPr>
        <p:txBody>
          <a:bodyPr wrap="square" rtlCol="0">
            <a:spAutoFit/>
          </a:bodyPr>
          <a:lstStyle/>
          <a:p>
            <a:r>
              <a:rPr kumimoji="1" lang="ja-JP" altLang="en-US" sz="1100" dirty="0">
                <a:latin typeface="+mn-ea"/>
                <a:ea typeface="+mn-ea"/>
              </a:rPr>
              <a:t>採択番号：</a:t>
            </a:r>
            <a:endParaRPr lang="en-US" altLang="ja-JP" sz="1100" dirty="0">
              <a:latin typeface="+mn-ea"/>
              <a:ea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388937" y="620712"/>
            <a:ext cx="9055100" cy="4095140"/>
          </a:xfrm>
          <a:prstGeom prst="roundRect">
            <a:avLst>
              <a:gd name="adj" fmla="val 8201"/>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3076" name="テキスト ボックス 13"/>
          <p:cNvSpPr txBox="1">
            <a:spLocks noChangeArrowheads="1"/>
          </p:cNvSpPr>
          <p:nvPr/>
        </p:nvSpPr>
        <p:spPr bwMode="auto">
          <a:xfrm>
            <a:off x="0" y="285750"/>
            <a:ext cx="8589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Ｐゴシック" charset="-128"/>
              </a:rPr>
              <a:t>４</a:t>
            </a:r>
            <a:r>
              <a:rPr lang="ja-JP" altLang="en-US" sz="1100" b="1" dirty="0"/>
              <a:t>．特許出願、論文発表等、及びトピックス</a:t>
            </a:r>
            <a:r>
              <a:rPr lang="ja-JP" altLang="en-US" sz="1800" b="1" dirty="0"/>
              <a:t>　</a:t>
            </a:r>
          </a:p>
        </p:txBody>
      </p:sp>
      <p:sp>
        <p:nvSpPr>
          <p:cNvPr id="3080" name="Rectangle 6"/>
          <p:cNvSpPr>
            <a:spLocks noChangeArrowheads="1"/>
          </p:cNvSpPr>
          <p:nvPr/>
        </p:nvSpPr>
        <p:spPr bwMode="auto">
          <a:xfrm>
            <a:off x="9545638" y="6524625"/>
            <a:ext cx="3603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fld id="{4101B3AC-EB2E-4506-9AC9-BFA32EA0D561}" type="slidenum">
              <a:rPr lang="en-US" altLang="ja-JP" sz="1400">
                <a:latin typeface="HG丸ｺﾞｼｯｸM-PRO" pitchFamily="50" charset="-128"/>
                <a:ea typeface="HG丸ｺﾞｼｯｸM-PRO" pitchFamily="50" charset="-128"/>
              </a:rPr>
              <a:pPr algn="r" eaLnBrk="1" hangingPunct="1">
                <a:spcBef>
                  <a:spcPct val="0"/>
                </a:spcBef>
                <a:buFontTx/>
                <a:buNone/>
              </a:pPr>
              <a:t>2</a:t>
            </a:fld>
            <a:endParaRPr lang="en-US" altLang="ja-JP" sz="1400">
              <a:latin typeface="HG丸ｺﾞｼｯｸM-PRO" pitchFamily="50" charset="-128"/>
              <a:ea typeface="HG丸ｺﾞｼｯｸM-PRO" pitchFamily="50" charset="-128"/>
            </a:endParaRPr>
          </a:p>
        </p:txBody>
      </p:sp>
      <p:graphicFrame>
        <p:nvGraphicFramePr>
          <p:cNvPr id="17" name="Group 11"/>
          <p:cNvGraphicFramePr>
            <a:graphicFrameLocks noGrp="1"/>
          </p:cNvGraphicFramePr>
          <p:nvPr>
            <p:extLst>
              <p:ext uri="{D42A27DB-BD31-4B8C-83A1-F6EECF244321}">
                <p14:modId xmlns:p14="http://schemas.microsoft.com/office/powerpoint/2010/main" val="4121525695"/>
              </p:ext>
            </p:extLst>
          </p:nvPr>
        </p:nvGraphicFramePr>
        <p:xfrm>
          <a:off x="704528" y="692312"/>
          <a:ext cx="8424936" cy="852920"/>
        </p:xfrm>
        <a:graphic>
          <a:graphicData uri="http://schemas.openxmlformats.org/drawingml/2006/table">
            <a:tbl>
              <a:tblPr/>
              <a:tblGrid>
                <a:gridCol w="891099">
                  <a:extLst>
                    <a:ext uri="{9D8B030D-6E8A-4147-A177-3AD203B41FA5}">
                      <a16:colId xmlns:a16="http://schemas.microsoft.com/office/drawing/2014/main" val="20001"/>
                    </a:ext>
                  </a:extLst>
                </a:gridCol>
                <a:gridCol w="972108">
                  <a:extLst>
                    <a:ext uri="{9D8B030D-6E8A-4147-A177-3AD203B41FA5}">
                      <a16:colId xmlns:a16="http://schemas.microsoft.com/office/drawing/2014/main" val="20002"/>
                    </a:ext>
                  </a:extLst>
                </a:gridCol>
                <a:gridCol w="972108">
                  <a:extLst>
                    <a:ext uri="{9D8B030D-6E8A-4147-A177-3AD203B41FA5}">
                      <a16:colId xmlns:a16="http://schemas.microsoft.com/office/drawing/2014/main" val="20003"/>
                    </a:ext>
                  </a:extLst>
                </a:gridCol>
                <a:gridCol w="1215135">
                  <a:extLst>
                    <a:ext uri="{9D8B030D-6E8A-4147-A177-3AD203B41FA5}">
                      <a16:colId xmlns:a16="http://schemas.microsoft.com/office/drawing/2014/main" val="20004"/>
                    </a:ext>
                  </a:extLst>
                </a:gridCol>
                <a:gridCol w="1206134">
                  <a:extLst>
                    <a:ext uri="{9D8B030D-6E8A-4147-A177-3AD203B41FA5}">
                      <a16:colId xmlns:a16="http://schemas.microsoft.com/office/drawing/2014/main" val="20005"/>
                    </a:ext>
                  </a:extLst>
                </a:gridCol>
                <a:gridCol w="1143127">
                  <a:extLst>
                    <a:ext uri="{9D8B030D-6E8A-4147-A177-3AD203B41FA5}">
                      <a16:colId xmlns:a16="http://schemas.microsoft.com/office/drawing/2014/main" val="20006"/>
                    </a:ext>
                  </a:extLst>
                </a:gridCol>
                <a:gridCol w="972108">
                  <a:extLst>
                    <a:ext uri="{9D8B030D-6E8A-4147-A177-3AD203B41FA5}">
                      <a16:colId xmlns:a16="http://schemas.microsoft.com/office/drawing/2014/main" val="20007"/>
                    </a:ext>
                  </a:extLst>
                </a:gridCol>
                <a:gridCol w="1053117">
                  <a:extLst>
                    <a:ext uri="{9D8B030D-6E8A-4147-A177-3AD203B41FA5}">
                      <a16:colId xmlns:a16="http://schemas.microsoft.com/office/drawing/2014/main" val="417860595"/>
                    </a:ext>
                  </a:extLst>
                </a:gridCol>
              </a:tblGrid>
              <a:tr h="39578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国内出願</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外国出願</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研究論文</a:t>
                      </a:r>
                      <a:endParaRPr kumimoji="1" lang="ja-JP" altLang="en-US" sz="1000" b="1" i="0" u="none" strike="noStrike" cap="none" normalizeH="0" baseline="0" dirty="0">
                        <a:ln>
                          <a:noFill/>
                        </a:ln>
                        <a:solidFill>
                          <a:schemeClr val="tx1"/>
                        </a:solidFill>
                        <a:effectLst/>
                        <a:latin typeface="Times New Roman" pitchFamily="18" charset="0"/>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その他研究発表</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標準化提案・採択</a:t>
                      </a:r>
                      <a:endParaRPr kumimoji="1" lang="en-US" altLang="ja-JP" sz="10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プレスリリース</a:t>
                      </a:r>
                      <a:endParaRPr kumimoji="1" lang="en-US" altLang="ja-JP" sz="1000" b="1" i="0" u="none" strike="noStrike" cap="none" normalizeH="0" baseline="0" dirty="0">
                        <a:ln>
                          <a:noFill/>
                        </a:ln>
                        <a:solidFill>
                          <a:schemeClr val="tx1"/>
                        </a:solidFill>
                        <a:effectLst/>
                        <a:latin typeface="ＭＳ Ｐゴシック" pitchFamily="50" charset="-128"/>
                        <a:ea typeface="+mn-ea"/>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報道</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ＭＳ Ｐゴシック" pitchFamily="50" charset="-128"/>
                          <a:ea typeface="+mn-ea"/>
                        </a:rPr>
                        <a:t>展示会</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ＭＳ Ｐゴシック" pitchFamily="50" charset="-128"/>
                          <a:ea typeface="+mn-ea"/>
                        </a:rPr>
                        <a:t>受賞・表彰</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extLst>
                  <a:ext uri="{0D108BD9-81ED-4DB2-BD59-A6C34878D82A}">
                    <a16:rowId xmlns:a16="http://schemas.microsoft.com/office/drawing/2014/main" val="10000"/>
                  </a:ext>
                </a:extLst>
              </a:tr>
              <a:tr h="45670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ＭＳ Ｐゴシック" pitchFamily="50" charset="-128"/>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ＭＳ Ｐゴシック" pitchFamily="50" charset="-128"/>
                        </a:rPr>
                        <a:t>()</a:t>
                      </a:r>
                      <a:endParaRPr kumimoji="1" lang="ja-JP" altLang="en-US" sz="1200" b="1" i="0" u="none" strike="noStrike" cap="none" normalizeH="0" baseline="0" dirty="0">
                        <a:ln>
                          <a:noFill/>
                        </a:ln>
                        <a:solidFill>
                          <a:schemeClr val="tx1"/>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endParaRPr kumimoji="1" lang="en-US" altLang="ja-JP" sz="1200" b="1" i="0" u="none" strike="noStrike" cap="none" normalizeH="0" baseline="0" dirty="0">
                        <a:ln>
                          <a:noFill/>
                        </a:ln>
                        <a:solidFill>
                          <a:schemeClr val="tx1"/>
                        </a:solidFill>
                        <a:effectLst/>
                        <a:latin typeface="ＭＳ Ｐゴシック" pitchFamily="50" charset="-128"/>
                        <a:ea typeface="+mn-ea"/>
                      </a:endParaRP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chemeClr val="tx1"/>
                          </a:solidFill>
                          <a:effectLst/>
                          <a:latin typeface="ＭＳ Ｐゴシック" pitchFamily="50" charset="-128"/>
                          <a:ea typeface="+mn-ea"/>
                        </a:rPr>
                        <a:t>()</a:t>
                      </a:r>
                      <a:endParaRPr kumimoji="1" lang="ja-JP" altLang="en-US" sz="12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111" name="Text Box 1123"/>
          <p:cNvSpPr txBox="1">
            <a:spLocks noChangeArrowheads="1"/>
          </p:cNvSpPr>
          <p:nvPr/>
        </p:nvSpPr>
        <p:spPr bwMode="auto">
          <a:xfrm>
            <a:off x="6249416" y="1526595"/>
            <a:ext cx="324008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000" r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None/>
            </a:pPr>
            <a:r>
              <a:rPr lang="en-US" altLang="ja-JP" sz="1000" b="1" dirty="0"/>
              <a:t>※</a:t>
            </a:r>
            <a:r>
              <a:rPr lang="ja-JP" altLang="en-US" sz="1000" b="1" dirty="0"/>
              <a:t>成果数は</a:t>
            </a:r>
            <a:r>
              <a:rPr lang="ja-JP" altLang="en-US" sz="1000" b="1" dirty="0">
                <a:latin typeface="Arial" charset="0"/>
              </a:rPr>
              <a:t>累計件数、（　）内は当該年度の件数です。</a:t>
            </a:r>
          </a:p>
        </p:txBody>
      </p:sp>
      <p:sp>
        <p:nvSpPr>
          <p:cNvPr id="14" name="テキスト ボックス 18"/>
          <p:cNvSpPr txBox="1">
            <a:spLocks noChangeArrowheads="1"/>
          </p:cNvSpPr>
          <p:nvPr/>
        </p:nvSpPr>
        <p:spPr bwMode="auto">
          <a:xfrm>
            <a:off x="-2729" y="4715852"/>
            <a:ext cx="9708257" cy="600164"/>
          </a:xfrm>
          <a:prstGeom prst="rect">
            <a:avLst/>
          </a:prstGeom>
          <a:noFill/>
          <a:ln w="9525">
            <a:noFill/>
            <a:miter lim="800000"/>
            <a:headEnd/>
            <a:tailEnd/>
          </a:ln>
        </p:spPr>
        <p:txBody>
          <a:bodyPr wrap="square">
            <a:spAutoFit/>
          </a:bodyPr>
          <a:lstStyle/>
          <a:p>
            <a:pPr>
              <a:defRPr/>
            </a:pPr>
            <a:r>
              <a:rPr lang="ja-JP" altLang="en-US" sz="1100" b="1" dirty="0">
                <a:latin typeface="ＭＳ Ｐゴシック" charset="-128"/>
              </a:rPr>
              <a:t>５</a:t>
            </a:r>
            <a:r>
              <a:rPr lang="ja-JP" altLang="en-US" sz="1100" b="1" dirty="0"/>
              <a:t>．</a:t>
            </a:r>
            <a:r>
              <a:rPr lang="ja-JP" altLang="en-US" sz="1100" b="1" dirty="0">
                <a:latin typeface="Calibri" pitchFamily="34" charset="0"/>
              </a:rPr>
              <a:t>今後の研究開発計画</a:t>
            </a:r>
            <a:endParaRPr lang="en-US" altLang="ja-JP" sz="1100" b="1" dirty="0">
              <a:latin typeface="Calibri" pitchFamily="34" charset="0"/>
            </a:endParaRPr>
          </a:p>
          <a:p>
            <a:pPr>
              <a:defRPr/>
            </a:pPr>
            <a:r>
              <a:rPr lang="ja-JP" altLang="en-US" sz="1100" b="1" dirty="0">
                <a:latin typeface="Calibri" pitchFamily="34" charset="0"/>
              </a:rPr>
              <a:t>　　または</a:t>
            </a:r>
            <a:endParaRPr lang="en-US" altLang="ja-JP" sz="1100" b="1" dirty="0">
              <a:latin typeface="Calibri" pitchFamily="34" charset="0"/>
            </a:endParaRPr>
          </a:p>
          <a:p>
            <a:pPr>
              <a:defRPr/>
            </a:pPr>
            <a:r>
              <a:rPr lang="ja-JP" altLang="en-US" sz="1100" b="1" dirty="0">
                <a:latin typeface="ＭＳ Ｐゴシック" charset="-128"/>
              </a:rPr>
              <a:t>５</a:t>
            </a:r>
            <a:r>
              <a:rPr lang="ja-JP" altLang="en-US" sz="1100" b="1" dirty="0"/>
              <a:t>．</a:t>
            </a:r>
            <a:r>
              <a:rPr lang="ja-JP" altLang="en-US" sz="1100" b="1" dirty="0">
                <a:latin typeface="ＭＳ ゴシック" panose="020B0609070205080204" pitchFamily="49" charset="-128"/>
                <a:ea typeface="ＭＳ ゴシック" panose="020B0609070205080204" pitchFamily="49" charset="-128"/>
              </a:rPr>
              <a:t>研究開発成果の展開・普及等に向けた計画・展望</a:t>
            </a:r>
            <a:endParaRPr lang="en-US" altLang="ja-JP" sz="1100" b="1" dirty="0">
              <a:latin typeface="Calibri" pitchFamily="34" charset="0"/>
            </a:endParaRPr>
          </a:p>
        </p:txBody>
      </p:sp>
      <p:sp>
        <p:nvSpPr>
          <p:cNvPr id="8" name="テキスト ボックス 18">
            <a:extLst>
              <a:ext uri="{FF2B5EF4-FFF2-40B4-BE49-F238E27FC236}">
                <a16:creationId xmlns:a16="http://schemas.microsoft.com/office/drawing/2014/main" id="{A34F640D-ED1D-46EC-98FF-256645D9A554}"/>
              </a:ext>
            </a:extLst>
          </p:cNvPr>
          <p:cNvSpPr txBox="1">
            <a:spLocks noChangeArrowheads="1"/>
          </p:cNvSpPr>
          <p:nvPr/>
        </p:nvSpPr>
        <p:spPr bwMode="auto">
          <a:xfrm>
            <a:off x="-15552" y="5687670"/>
            <a:ext cx="8589963" cy="261610"/>
          </a:xfrm>
          <a:prstGeom prst="rect">
            <a:avLst/>
          </a:prstGeom>
          <a:noFill/>
          <a:ln w="9525">
            <a:noFill/>
            <a:miter lim="800000"/>
            <a:headEnd/>
            <a:tailEnd/>
          </a:ln>
        </p:spPr>
        <p:txBody>
          <a:bodyPr>
            <a:spAutoFit/>
          </a:bodyPr>
          <a:lstStyle/>
          <a:p>
            <a:pPr>
              <a:defRPr/>
            </a:pPr>
            <a:r>
              <a:rPr lang="ja-JP" altLang="en-US" sz="1100" b="1" dirty="0">
                <a:latin typeface="Calibri" pitchFamily="34" charset="0"/>
                <a:ea typeface="ＭＳ Ｐゴシック" pitchFamily="50" charset="-128"/>
              </a:rPr>
              <a:t>６．外国の実施機関</a:t>
            </a:r>
            <a:endParaRPr lang="en-US" altLang="ja-JP" sz="1100" b="1"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テキスト ボックス 6"/>
          <p:cNvSpPr txBox="1">
            <a:spLocks noChangeArrowheads="1"/>
          </p:cNvSpPr>
          <p:nvPr/>
        </p:nvSpPr>
        <p:spPr bwMode="auto">
          <a:xfrm>
            <a:off x="200026" y="620688"/>
            <a:ext cx="8790904"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dirty="0"/>
              <a:t>◆研究開発</a:t>
            </a:r>
            <a:r>
              <a:rPr lang="ja-JP" altLang="en-US" sz="1100" dirty="0">
                <a:latin typeface="ＭＳ ゴシック" panose="020B0609070205080204" pitchFamily="49" charset="-128"/>
                <a:ea typeface="ＭＳ ゴシック" panose="020B0609070205080204" pitchFamily="49" charset="-128"/>
              </a:rPr>
              <a:t>課題名　</a:t>
            </a:r>
            <a:r>
              <a:rPr lang="ja-JP" altLang="en-US" sz="1100" dirty="0">
                <a:solidFill>
                  <a:srgbClr val="FF0000"/>
                </a:solidFill>
              </a:rPr>
              <a:t>○○○○に関する研究開発</a:t>
            </a:r>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副題　　　　　</a:t>
            </a:r>
            <a:r>
              <a:rPr lang="ja-JP" altLang="en-US" sz="1100" dirty="0">
                <a:solidFill>
                  <a:srgbClr val="FF0000"/>
                </a:solidFill>
              </a:rPr>
              <a:t>△△ △△ △△技術による実証</a:t>
            </a:r>
            <a:endParaRPr lang="en-US" altLang="ja-JP" sz="1100" dirty="0">
              <a:solidFill>
                <a:srgbClr val="FF0000"/>
              </a:solidFill>
            </a:endParaRPr>
          </a:p>
          <a:p>
            <a:pPr eaLnBrk="1" hangingPunct="1">
              <a:spcBef>
                <a:spcPct val="0"/>
              </a:spcBef>
              <a:buFontTx/>
              <a:buNone/>
            </a:pPr>
            <a:r>
              <a:rPr lang="ja-JP" altLang="en-US" sz="1100" dirty="0"/>
              <a:t>◆受託者　</a:t>
            </a:r>
            <a:r>
              <a:rPr lang="ja-JP" altLang="en-US" sz="1100" dirty="0">
                <a:latin typeface="ＭＳ ゴシック" panose="020B0609070205080204" pitchFamily="49" charset="-128"/>
                <a:ea typeface="ＭＳ ゴシック" panose="020B0609070205080204" pitchFamily="49" charset="-128"/>
              </a:rPr>
              <a:t>　　　</a:t>
            </a:r>
            <a:r>
              <a:rPr lang="ja-JP" altLang="en-US" sz="1100" dirty="0">
                <a:solidFill>
                  <a:srgbClr val="FF0000"/>
                </a:solidFill>
              </a:rPr>
              <a:t>□□□□（株）、（大）○○○大学、（一社）〇〇協会、（学）△△学院</a:t>
            </a:r>
            <a:endParaRPr lang="en-US" altLang="ja-JP" sz="1100" dirty="0">
              <a:solidFill>
                <a:srgbClr val="FF0000"/>
              </a:solidFill>
              <a:latin typeface="+mn-ea"/>
              <a:ea typeface="+mn-ea"/>
            </a:endParaRPr>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研究開発期間　</a:t>
            </a:r>
            <a:r>
              <a:rPr lang="ja-JP" altLang="en-US" sz="1100" dirty="0">
                <a:solidFill>
                  <a:srgbClr val="FF0000"/>
                </a:solidFill>
                <a:latin typeface="ＭＳ ゴシック" panose="020B0609070205080204" pitchFamily="49" charset="-128"/>
                <a:ea typeface="ＭＳ ゴシック" panose="020B0609070205080204" pitchFamily="49" charset="-128"/>
              </a:rPr>
              <a:t>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年間）</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eaLnBrk="1" hangingPunct="1">
              <a:spcBef>
                <a:spcPct val="0"/>
              </a:spcBef>
              <a:buFontTx/>
              <a:buNone/>
            </a:pPr>
            <a:r>
              <a:rPr lang="ja-JP" altLang="en-US" sz="1100" dirty="0"/>
              <a:t>◆</a:t>
            </a:r>
            <a:r>
              <a:rPr lang="ja-JP" altLang="en-US" sz="1100" dirty="0">
                <a:latin typeface="ＭＳ ゴシック" panose="020B0609070205080204" pitchFamily="49" charset="-128"/>
                <a:ea typeface="ＭＳ ゴシック" panose="020B0609070205080204" pitchFamily="49" charset="-128"/>
              </a:rPr>
              <a:t>研究開発予算（契約額）　</a:t>
            </a:r>
            <a:r>
              <a:rPr lang="ja-JP" altLang="en-US" sz="1100" dirty="0">
                <a:solidFill>
                  <a:srgbClr val="FF0000"/>
                </a:solidFill>
                <a:latin typeface="ＭＳ ゴシック" panose="020B0609070205080204" pitchFamily="49" charset="-128"/>
                <a:ea typeface="ＭＳ ゴシック" panose="020B0609070205080204" pitchFamily="49" charset="-128"/>
              </a:rPr>
              <a:t>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年度から令和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年度までの総額</a:t>
            </a:r>
            <a:r>
              <a:rPr lang="en-US" altLang="ja-JP" sz="1100" dirty="0">
                <a:solidFill>
                  <a:srgbClr val="FF0000"/>
                </a:solidFill>
                <a:latin typeface="ＭＳ ゴシック" panose="020B0609070205080204" pitchFamily="49" charset="-128"/>
                <a:ea typeface="ＭＳ ゴシック" panose="020B0609070205080204" pitchFamily="49" charset="-128"/>
              </a:rPr>
              <a:t>999</a:t>
            </a:r>
            <a:r>
              <a:rPr lang="ja-JP" altLang="en-US" sz="1100" dirty="0">
                <a:solidFill>
                  <a:srgbClr val="FF0000"/>
                </a:solidFill>
                <a:latin typeface="ＭＳ ゴシック" panose="020B0609070205080204" pitchFamily="49" charset="-128"/>
                <a:ea typeface="ＭＳ ゴシック" panose="020B0609070205080204" pitchFamily="49" charset="-128"/>
              </a:rPr>
              <a:t>百万円（令和</a:t>
            </a:r>
            <a:r>
              <a:rPr lang="en-US" altLang="ja-JP" sz="1100" dirty="0">
                <a:solidFill>
                  <a:srgbClr val="FF0000"/>
                </a:solidFill>
                <a:latin typeface="ＭＳ ゴシック" panose="020B0609070205080204" pitchFamily="49" charset="-128"/>
                <a:ea typeface="ＭＳ ゴシック" panose="020B0609070205080204" pitchFamily="49" charset="-128"/>
              </a:rPr>
              <a:t>X</a:t>
            </a:r>
            <a:r>
              <a:rPr lang="ja-JP" altLang="en-US" sz="1100" dirty="0">
                <a:solidFill>
                  <a:srgbClr val="FF0000"/>
                </a:solidFill>
                <a:latin typeface="ＭＳ ゴシック" panose="020B0609070205080204" pitchFamily="49" charset="-128"/>
                <a:ea typeface="ＭＳ ゴシック" panose="020B0609070205080204" pitchFamily="49" charset="-128"/>
              </a:rPr>
              <a:t>年度</a:t>
            </a:r>
            <a:r>
              <a:rPr lang="en-US" altLang="ja-JP" sz="1100" dirty="0">
                <a:solidFill>
                  <a:srgbClr val="FF0000"/>
                </a:solidFill>
                <a:latin typeface="ＭＳ ゴシック" panose="020B0609070205080204" pitchFamily="49" charset="-128"/>
                <a:ea typeface="ＭＳ ゴシック" panose="020B0609070205080204" pitchFamily="49" charset="-128"/>
              </a:rPr>
              <a:t>99</a:t>
            </a:r>
            <a:r>
              <a:rPr lang="ja-JP" altLang="en-US" sz="1100" dirty="0">
                <a:solidFill>
                  <a:srgbClr val="FF0000"/>
                </a:solidFill>
                <a:latin typeface="ＭＳ ゴシック" panose="020B0609070205080204" pitchFamily="49" charset="-128"/>
                <a:ea typeface="ＭＳ ゴシック" panose="020B0609070205080204" pitchFamily="49" charset="-128"/>
              </a:rPr>
              <a:t>百万円）</a:t>
            </a:r>
          </a:p>
        </p:txBody>
      </p:sp>
      <p:sp>
        <p:nvSpPr>
          <p:cNvPr id="1005" name="角丸四角形 1004"/>
          <p:cNvSpPr/>
          <p:nvPr/>
        </p:nvSpPr>
        <p:spPr bwMode="auto">
          <a:xfrm>
            <a:off x="2806700" y="5733256"/>
            <a:ext cx="1949227" cy="604614"/>
          </a:xfrm>
          <a:prstGeom prst="roundRect">
            <a:avLst>
              <a:gd name="adj" fmla="val 6376"/>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000" dirty="0">
                <a:solidFill>
                  <a:schemeClr val="tx1"/>
                </a:solidFill>
                <a:latin typeface="Times New Roman" pitchFamily="18" charset="0"/>
              </a:rPr>
              <a:t>通信容量</a:t>
            </a:r>
            <a:r>
              <a:rPr lang="en-US" altLang="ja-JP" sz="1000" i="1" dirty="0">
                <a:solidFill>
                  <a:schemeClr val="tx1"/>
                </a:solidFill>
                <a:latin typeface="Arial" charset="0"/>
              </a:rPr>
              <a:t>C</a:t>
            </a:r>
            <a:r>
              <a:rPr lang="en-US" altLang="ja-JP" sz="1000" i="1" baseline="-25000" dirty="0">
                <a:solidFill>
                  <a:schemeClr val="tx1"/>
                </a:solidFill>
                <a:latin typeface="Arial" charset="0"/>
              </a:rPr>
              <a:t>n</a:t>
            </a:r>
            <a:r>
              <a:rPr lang="en-US" altLang="ja-JP" sz="1000" dirty="0">
                <a:solidFill>
                  <a:schemeClr val="tx1"/>
                </a:solidFill>
                <a:latin typeface="Times New Roman" pitchFamily="18" charset="0"/>
              </a:rPr>
              <a:t> </a:t>
            </a:r>
            <a:r>
              <a:rPr lang="ja-JP" altLang="en-US" sz="1000" dirty="0">
                <a:solidFill>
                  <a:schemeClr val="tx1"/>
                </a:solidFill>
                <a:latin typeface="Times New Roman" pitchFamily="18" charset="0"/>
              </a:rPr>
              <a:t>が光ファイバ数</a:t>
            </a:r>
            <a:r>
              <a:rPr lang="ja-JP" altLang="ja-JP" sz="1000" dirty="0">
                <a:solidFill>
                  <a:schemeClr val="tx1"/>
                </a:solidFill>
                <a:latin typeface="Times New Roman" pitchFamily="18" charset="0"/>
              </a:rPr>
              <a:t>や符号化に使うパルスの数</a:t>
            </a:r>
            <a:r>
              <a:rPr lang="ja-JP" altLang="en-US" sz="1000" dirty="0">
                <a:solidFill>
                  <a:schemeClr val="tx1"/>
                </a:solidFill>
                <a:latin typeface="Arial" charset="0"/>
              </a:rPr>
              <a:t> </a:t>
            </a:r>
            <a:r>
              <a:rPr lang="en-US" altLang="ja-JP" sz="1000" i="1" dirty="0">
                <a:solidFill>
                  <a:schemeClr val="tx1"/>
                </a:solidFill>
                <a:latin typeface="Arial" charset="0"/>
              </a:rPr>
              <a:t>n</a:t>
            </a:r>
            <a:r>
              <a:rPr lang="en-US" altLang="ja-JP" sz="1000" dirty="0">
                <a:solidFill>
                  <a:schemeClr val="tx1"/>
                </a:solidFill>
                <a:latin typeface="Arial" charset="0"/>
              </a:rPr>
              <a:t> </a:t>
            </a:r>
            <a:r>
              <a:rPr lang="ja-JP" altLang="en-US" sz="1000" dirty="0">
                <a:solidFill>
                  <a:schemeClr val="tx1"/>
                </a:solidFill>
                <a:latin typeface="Times New Roman" pitchFamily="18" charset="0"/>
              </a:rPr>
              <a:t>に超加法的に比例して増加</a:t>
            </a:r>
            <a:endParaRPr lang="ja-JP" altLang="en-US" dirty="0">
              <a:solidFill>
                <a:srgbClr val="FFFFFF"/>
              </a:solidFill>
            </a:endParaRPr>
          </a:p>
        </p:txBody>
      </p:sp>
      <p:grpSp>
        <p:nvGrpSpPr>
          <p:cNvPr id="32" name="グループ化 1022"/>
          <p:cNvGrpSpPr>
            <a:grpSpLocks/>
          </p:cNvGrpSpPr>
          <p:nvPr/>
        </p:nvGrpSpPr>
        <p:grpSpPr bwMode="auto">
          <a:xfrm>
            <a:off x="344488" y="2600623"/>
            <a:ext cx="4476750" cy="2124521"/>
            <a:chOff x="200472" y="3861854"/>
            <a:chExt cx="4680857" cy="2735498"/>
          </a:xfrm>
          <a:solidFill>
            <a:srgbClr val="FFFF66"/>
          </a:solidFill>
        </p:grpSpPr>
        <p:sp>
          <p:nvSpPr>
            <p:cNvPr id="33" name="角丸四角形 32"/>
            <p:cNvSpPr/>
            <p:nvPr/>
          </p:nvSpPr>
          <p:spPr>
            <a:xfrm>
              <a:off x="200472" y="3861854"/>
              <a:ext cx="4680857" cy="2735498"/>
            </a:xfrm>
            <a:prstGeom prst="roundRect">
              <a:avLst>
                <a:gd name="adj" fmla="val 2544"/>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35" name="Text Box 13"/>
            <p:cNvSpPr txBox="1">
              <a:spLocks noChangeAspect="1" noChangeArrowheads="1"/>
            </p:cNvSpPr>
            <p:nvPr/>
          </p:nvSpPr>
          <p:spPr bwMode="auto">
            <a:xfrm>
              <a:off x="1424435" y="5379740"/>
              <a:ext cx="360362" cy="3340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200" b="1">
                <a:latin typeface="Times New Roman" pitchFamily="18" charset="0"/>
              </a:endParaRPr>
            </a:p>
          </p:txBody>
        </p:sp>
      </p:grpSp>
      <p:sp>
        <p:nvSpPr>
          <p:cNvPr id="2054" name="テキスト ボックス 288"/>
          <p:cNvSpPr txBox="1">
            <a:spLocks noChangeArrowheads="1"/>
          </p:cNvSpPr>
          <p:nvPr/>
        </p:nvSpPr>
        <p:spPr bwMode="auto">
          <a:xfrm>
            <a:off x="0" y="1844824"/>
            <a:ext cx="193516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２．</a:t>
            </a:r>
            <a:r>
              <a:rPr lang="ja-JP" altLang="en-US" sz="1100" b="1" dirty="0"/>
              <a:t>研究開発の目標</a:t>
            </a:r>
          </a:p>
        </p:txBody>
      </p:sp>
      <p:sp>
        <p:nvSpPr>
          <p:cNvPr id="2055" name="テキスト ボックス 275"/>
          <p:cNvSpPr txBox="1">
            <a:spLocks noChangeArrowheads="1"/>
          </p:cNvSpPr>
          <p:nvPr/>
        </p:nvSpPr>
        <p:spPr bwMode="auto">
          <a:xfrm>
            <a:off x="0" y="2348880"/>
            <a:ext cx="216693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３．</a:t>
            </a:r>
            <a:r>
              <a:rPr lang="ja-JP" altLang="en-US" sz="1100" b="1" dirty="0"/>
              <a:t>研究開発の成果</a:t>
            </a:r>
          </a:p>
        </p:txBody>
      </p:sp>
      <p:grpSp>
        <p:nvGrpSpPr>
          <p:cNvPr id="2060" name="グループ化 1022"/>
          <p:cNvGrpSpPr>
            <a:grpSpLocks/>
          </p:cNvGrpSpPr>
          <p:nvPr/>
        </p:nvGrpSpPr>
        <p:grpSpPr bwMode="auto">
          <a:xfrm>
            <a:off x="344488" y="4903638"/>
            <a:ext cx="4476750" cy="1909737"/>
            <a:chOff x="200472" y="3861854"/>
            <a:chExt cx="4680857" cy="2735498"/>
          </a:xfrm>
        </p:grpSpPr>
        <p:sp>
          <p:nvSpPr>
            <p:cNvPr id="1944" name="角丸四角形 1943"/>
            <p:cNvSpPr/>
            <p:nvPr/>
          </p:nvSpPr>
          <p:spPr>
            <a:xfrm>
              <a:off x="200472" y="3861854"/>
              <a:ext cx="4680857" cy="2735498"/>
            </a:xfrm>
            <a:prstGeom prst="roundRect">
              <a:avLst>
                <a:gd name="adj" fmla="val 254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2067" name="Text Box 13"/>
            <p:cNvSpPr txBox="1">
              <a:spLocks noChangeAspect="1" noChangeArrowheads="1"/>
            </p:cNvSpPr>
            <p:nvPr/>
          </p:nvSpPr>
          <p:spPr bwMode="auto">
            <a:xfrm>
              <a:off x="1424435" y="5379740"/>
              <a:ext cx="360362" cy="33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200" b="1">
                <a:latin typeface="Times New Roman" pitchFamily="18" charset="0"/>
              </a:endParaRPr>
            </a:p>
          </p:txBody>
        </p:sp>
      </p:grpSp>
      <p:sp>
        <p:nvSpPr>
          <p:cNvPr id="25" name="角丸四角形 24"/>
          <p:cNvSpPr/>
          <p:nvPr/>
        </p:nvSpPr>
        <p:spPr bwMode="auto">
          <a:xfrm>
            <a:off x="5097463" y="4903638"/>
            <a:ext cx="4476750" cy="1921595"/>
          </a:xfrm>
          <a:prstGeom prst="roundRect">
            <a:avLst>
              <a:gd name="adj" fmla="val 2544"/>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b="1" dirty="0">
                <a:solidFill>
                  <a:schemeClr val="tx1"/>
                </a:solidFill>
                <a:latin typeface="ＭＳ Ｐゴシック" pitchFamily="50" charset="-128"/>
              </a:rPr>
              <a:t>研究開発項目</a:t>
            </a:r>
            <a:r>
              <a:rPr lang="en-US" altLang="ja-JP" sz="1200" b="1" dirty="0">
                <a:solidFill>
                  <a:schemeClr val="tx1"/>
                </a:solidFill>
                <a:latin typeface="Arial" charset="0"/>
              </a:rPr>
              <a:t>2-1</a:t>
            </a:r>
            <a:r>
              <a:rPr lang="ja-JP" altLang="en-US" sz="1200" b="1" dirty="0">
                <a:solidFill>
                  <a:schemeClr val="tx1"/>
                </a:solidFill>
                <a:latin typeface="ＭＳ Ｐゴシック" pitchFamily="50" charset="-128"/>
              </a:rPr>
              <a:t>：世界最高効率○○○○デバイスの実現</a:t>
            </a:r>
            <a:endParaRPr lang="en-US" altLang="ja-JP" sz="1200" b="1" dirty="0">
              <a:solidFill>
                <a:schemeClr val="tx1"/>
              </a:solidFill>
              <a:latin typeface="ＭＳ Ｐゴシック" pitchFamily="50" charset="-128"/>
            </a:endParaRPr>
          </a:p>
          <a:p>
            <a:pPr marL="177800">
              <a:defRPr/>
            </a:pPr>
            <a:r>
              <a:rPr lang="ja-JP" altLang="en-US" sz="900" dirty="0">
                <a:solidFill>
                  <a:schemeClr val="tx1"/>
                </a:solidFill>
                <a:latin typeface="ＭＳ Ｐゴシック" pitchFamily="50" charset="-128"/>
              </a:rPr>
              <a:t>量子通信や量子コンピュータでは単一光子光源や偏光もつれ光子対を高効率で発生させる技術が重要。光導波路を用いた高非線形性をもつ光子対発生デバイスが必要。従来デバイスは効率が低く実現性が乏しい。</a:t>
            </a:r>
          </a:p>
          <a:p>
            <a:pPr marL="266700" indent="-88900">
              <a:defRPr/>
            </a:pPr>
            <a:r>
              <a:rPr lang="ja-JP" altLang="en-US" sz="900" dirty="0">
                <a:solidFill>
                  <a:schemeClr val="tx1"/>
                </a:solidFill>
                <a:latin typeface="ＭＳ Ｐゴシック" pitchFamily="50" charset="-128"/>
              </a:rPr>
              <a:t>●本研究開発では、高効率分極反転波長変換デバイスを強閉じこめ導波路で実現し、直交偏光をもつ光子対発生に成功。</a:t>
            </a:r>
            <a:r>
              <a:rPr lang="ja-JP" altLang="en-US" sz="900" u="sng" dirty="0">
                <a:solidFill>
                  <a:srgbClr val="FF0000"/>
                </a:solidFill>
                <a:latin typeface="ＭＳ Ｐゴシック" pitchFamily="50" charset="-128"/>
              </a:rPr>
              <a:t>世界最高効率</a:t>
            </a:r>
            <a:r>
              <a:rPr lang="ja-JP" altLang="en-US" sz="900" dirty="0">
                <a:solidFill>
                  <a:srgbClr val="FF0000"/>
                </a:solidFill>
                <a:latin typeface="ＭＳ Ｐゴシック" pitchFamily="50" charset="-128"/>
              </a:rPr>
              <a:t>を得た</a:t>
            </a:r>
            <a:r>
              <a:rPr lang="ja-JP" altLang="en-US" sz="900" dirty="0">
                <a:solidFill>
                  <a:schemeClr val="tx1"/>
                </a:solidFill>
                <a:latin typeface="ＭＳ Ｐゴシック" pitchFamily="50" charset="-128"/>
              </a:rPr>
              <a:t>。</a:t>
            </a:r>
            <a:endParaRPr lang="en-US" altLang="ja-JP" sz="900" dirty="0">
              <a:solidFill>
                <a:schemeClr val="tx1"/>
              </a:solidFill>
              <a:latin typeface="ＭＳ Ｐゴシック" pitchFamily="50" charset="-128"/>
            </a:endParaRPr>
          </a:p>
          <a:p>
            <a:pPr>
              <a:defRPr/>
            </a:pPr>
            <a:r>
              <a:rPr lang="ja-JP" altLang="en-US" sz="1200" b="1" dirty="0">
                <a:solidFill>
                  <a:schemeClr val="tx1"/>
                </a:solidFill>
                <a:latin typeface="ＭＳ Ｐゴシック" pitchFamily="50" charset="-128"/>
              </a:rPr>
              <a:t>研究開発項目</a:t>
            </a:r>
            <a:r>
              <a:rPr lang="en-US" altLang="ja-JP" sz="1200" b="1" dirty="0">
                <a:solidFill>
                  <a:schemeClr val="tx1"/>
                </a:solidFill>
                <a:latin typeface="Arial" charset="0"/>
              </a:rPr>
              <a:t>2-2</a:t>
            </a:r>
            <a:r>
              <a:rPr lang="ja-JP" altLang="en-US" sz="1200" b="1" dirty="0">
                <a:solidFill>
                  <a:schemeClr val="tx1"/>
                </a:solidFill>
                <a:latin typeface="ＭＳ Ｐゴシック" pitchFamily="50" charset="-128"/>
              </a:rPr>
              <a:t>：超高速</a:t>
            </a:r>
            <a:r>
              <a:rPr lang="en-US" altLang="ja-JP" sz="1200" b="1" dirty="0">
                <a:solidFill>
                  <a:schemeClr val="tx1"/>
                </a:solidFill>
                <a:latin typeface="ＭＳ Ｐゴシック" pitchFamily="50" charset="-128"/>
              </a:rPr>
              <a:t>640Gbps</a:t>
            </a:r>
            <a:r>
              <a:rPr lang="ja-JP" altLang="en-US" sz="1200" b="1" dirty="0">
                <a:solidFill>
                  <a:schemeClr val="tx1"/>
                </a:solidFill>
                <a:latin typeface="ＭＳ Ｐゴシック" pitchFamily="50" charset="-128"/>
              </a:rPr>
              <a:t>の○○○○に成功</a:t>
            </a:r>
            <a:endParaRPr lang="en-US" altLang="ja-JP" sz="1200" b="1" dirty="0">
              <a:solidFill>
                <a:schemeClr val="tx1"/>
              </a:solidFill>
              <a:latin typeface="ＭＳ Ｐゴシック" pitchFamily="50" charset="-128"/>
            </a:endParaRPr>
          </a:p>
          <a:p>
            <a:pPr marL="177800">
              <a:defRPr/>
            </a:pPr>
            <a:r>
              <a:rPr lang="ja-JP" altLang="en-US" sz="900" dirty="0">
                <a:solidFill>
                  <a:schemeClr val="tx1"/>
                </a:solidFill>
                <a:latin typeface="ＭＳ Ｐゴシック" pitchFamily="50" charset="-128"/>
              </a:rPr>
              <a:t>クロック再生は、大容量・高速通信においてデータパケットをスイッチングするのに不可欠な技術。しかしクロック再生に必要なデータパケットと局発光との比較器は、高速応答が困難であったため</a:t>
            </a:r>
            <a:r>
              <a:rPr lang="en-US" altLang="ja-JP" sz="900" dirty="0">
                <a:solidFill>
                  <a:schemeClr val="tx1"/>
                </a:solidFill>
                <a:latin typeface="ＭＳ Ｐゴシック" pitchFamily="50" charset="-128"/>
              </a:rPr>
              <a:t>640Gbps</a:t>
            </a:r>
            <a:r>
              <a:rPr lang="ja-JP" altLang="en-US" sz="900" dirty="0" err="1">
                <a:solidFill>
                  <a:schemeClr val="tx1"/>
                </a:solidFill>
                <a:latin typeface="ＭＳ Ｐゴシック" pitchFamily="50" charset="-128"/>
              </a:rPr>
              <a:t>のような</a:t>
            </a:r>
            <a:r>
              <a:rPr lang="ja-JP" altLang="en-US" sz="900" dirty="0">
                <a:solidFill>
                  <a:schemeClr val="tx1"/>
                </a:solidFill>
                <a:latin typeface="ＭＳ Ｐゴシック" pitchFamily="50" charset="-128"/>
              </a:rPr>
              <a:t>超高速通信では信号の歪みが生じていた。</a:t>
            </a:r>
          </a:p>
          <a:p>
            <a:pPr marL="266700" indent="-88900">
              <a:defRPr/>
            </a:pPr>
            <a:r>
              <a:rPr lang="ja-JP" altLang="en-US" sz="900" dirty="0">
                <a:solidFill>
                  <a:schemeClr val="tx1"/>
                </a:solidFill>
                <a:latin typeface="ＭＳ Ｐゴシック" pitchFamily="50" charset="-128"/>
              </a:rPr>
              <a:t>●本研究開発では、</a:t>
            </a:r>
            <a:r>
              <a:rPr lang="en-US" altLang="ja-JP" sz="900" dirty="0">
                <a:solidFill>
                  <a:schemeClr val="tx1"/>
                </a:solidFill>
                <a:latin typeface="ＭＳ Ｐゴシック" pitchFamily="50" charset="-128"/>
              </a:rPr>
              <a:t> </a:t>
            </a:r>
            <a:r>
              <a:rPr lang="en-US" altLang="ja-JP" sz="900" b="1" dirty="0">
                <a:solidFill>
                  <a:schemeClr val="tx1"/>
                </a:solidFill>
                <a:latin typeface="ＭＳ Ｐゴシック" pitchFamily="50" charset="-128"/>
              </a:rPr>
              <a:t>640Gbps</a:t>
            </a:r>
            <a:r>
              <a:rPr lang="en-US" altLang="ja-JP" sz="900" dirty="0">
                <a:solidFill>
                  <a:schemeClr val="tx1"/>
                </a:solidFill>
                <a:latin typeface="ＭＳ Ｐゴシック" pitchFamily="50" charset="-128"/>
              </a:rPr>
              <a:t> </a:t>
            </a:r>
            <a:r>
              <a:rPr lang="ja-JP" altLang="en-US" sz="900" dirty="0">
                <a:solidFill>
                  <a:schemeClr val="tx1"/>
                </a:solidFill>
                <a:latin typeface="ＭＳ Ｐゴシック" pitchFamily="50" charset="-128"/>
              </a:rPr>
              <a:t>の高速光通信の比較器として導波路非線形光学モジュールを適用。</a:t>
            </a:r>
            <a:r>
              <a:rPr lang="en-US" altLang="ja-JP" sz="900" dirty="0">
                <a:solidFill>
                  <a:srgbClr val="FF0000"/>
                </a:solidFill>
                <a:latin typeface="ＭＳ Ｐゴシック" pitchFamily="50" charset="-128"/>
              </a:rPr>
              <a:t>50km</a:t>
            </a:r>
            <a:r>
              <a:rPr lang="ja-JP" altLang="en-US" sz="900" dirty="0">
                <a:solidFill>
                  <a:srgbClr val="FF0000"/>
                </a:solidFill>
                <a:latin typeface="ＭＳ Ｐゴシック" pitchFamily="50" charset="-128"/>
              </a:rPr>
              <a:t>ファイバ伝送後の</a:t>
            </a:r>
            <a:r>
              <a:rPr lang="en-US" altLang="ja-JP" sz="900" b="1" dirty="0">
                <a:solidFill>
                  <a:srgbClr val="FF0000"/>
                </a:solidFill>
                <a:latin typeface="ＭＳ Ｐゴシック" pitchFamily="50" charset="-128"/>
              </a:rPr>
              <a:t>640Gbps</a:t>
            </a:r>
            <a:r>
              <a:rPr lang="ja-JP" altLang="en-US" sz="900" dirty="0">
                <a:solidFill>
                  <a:srgbClr val="FF0000"/>
                </a:solidFill>
                <a:latin typeface="ＭＳ Ｐゴシック" pitchFamily="50" charset="-128"/>
              </a:rPr>
              <a:t>クロック再生に成功</a:t>
            </a:r>
            <a:r>
              <a:rPr lang="ja-JP" altLang="en-US" sz="900" dirty="0">
                <a:solidFill>
                  <a:schemeClr val="tx1"/>
                </a:solidFill>
                <a:latin typeface="ＭＳ Ｐゴシック" pitchFamily="50" charset="-128"/>
              </a:rPr>
              <a:t>。</a:t>
            </a:r>
            <a:endParaRPr lang="ja-JP" altLang="en-US" dirty="0">
              <a:solidFill>
                <a:srgbClr val="FFFFFF"/>
              </a:solidFill>
            </a:endParaRPr>
          </a:p>
        </p:txBody>
      </p:sp>
      <p:sp>
        <p:nvSpPr>
          <p:cNvPr id="29" name="角丸四角形 28"/>
          <p:cNvSpPr/>
          <p:nvPr/>
        </p:nvSpPr>
        <p:spPr bwMode="auto">
          <a:xfrm>
            <a:off x="5097463" y="2609230"/>
            <a:ext cx="4476750" cy="2127846"/>
          </a:xfrm>
          <a:prstGeom prst="roundRect">
            <a:avLst>
              <a:gd name="adj" fmla="val 2544"/>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noAutofit/>
          </a:bodyPr>
          <a:lstStyle/>
          <a:p>
            <a:pPr>
              <a:defRPr/>
            </a:pPr>
            <a:r>
              <a:rPr lang="ja-JP" altLang="en-US" sz="1200" b="1" dirty="0">
                <a:solidFill>
                  <a:schemeClr val="tx1"/>
                </a:solidFill>
                <a:latin typeface="ＭＳ Ｐゴシック" pitchFamily="50" charset="-128"/>
              </a:rPr>
              <a:t>研究開発項目</a:t>
            </a:r>
            <a:r>
              <a:rPr lang="en-US" altLang="ja-JP" sz="1200" b="1" dirty="0">
                <a:solidFill>
                  <a:schemeClr val="tx1"/>
                </a:solidFill>
                <a:latin typeface="Arial" charset="0"/>
              </a:rPr>
              <a:t>1-1</a:t>
            </a:r>
            <a:r>
              <a:rPr lang="ja-JP" altLang="en-US" sz="1200" b="1" dirty="0">
                <a:solidFill>
                  <a:schemeClr val="tx1"/>
                </a:solidFill>
                <a:latin typeface="ＭＳ Ｐゴシック" pitchFamily="50" charset="-128"/>
              </a:rPr>
              <a:t>：○○○○○○セキュリティ技術</a:t>
            </a:r>
          </a:p>
          <a:p>
            <a:pPr marL="177800">
              <a:defRPr/>
            </a:pPr>
            <a:r>
              <a:rPr lang="ja-JP" altLang="en-US" sz="900" dirty="0">
                <a:solidFill>
                  <a:schemeClr val="tx1"/>
                </a:solidFill>
                <a:latin typeface="ＭＳ Ｐゴシック" pitchFamily="50" charset="-128"/>
              </a:rPr>
              <a:t>量子暗号技術を活用するためには、実使用環境下でのフルシステム連続動作を実現することが不可欠。</a:t>
            </a:r>
            <a:endParaRPr lang="en-US" altLang="ja-JP" sz="900" dirty="0">
              <a:solidFill>
                <a:schemeClr val="tx1"/>
              </a:solidFill>
              <a:latin typeface="ＭＳ Ｐゴシック" pitchFamily="50" charset="-128"/>
            </a:endParaRPr>
          </a:p>
          <a:p>
            <a:pPr marL="266700" indent="-88900">
              <a:defRPr/>
            </a:pPr>
            <a:r>
              <a:rPr lang="ja-JP" altLang="en-US" sz="900" dirty="0">
                <a:solidFill>
                  <a:schemeClr val="tx1"/>
                </a:solidFill>
                <a:latin typeface="ＭＳ Ｐゴシック" pitchFamily="50" charset="-128"/>
              </a:rPr>
              <a:t>●本研究開発では、装置の要素技術として、環境温度に依存しない光子変調技術、</a:t>
            </a:r>
            <a:r>
              <a:rPr lang="ja-JP" altLang="en-US" sz="900" u="sng" dirty="0">
                <a:solidFill>
                  <a:srgbClr val="FF0000"/>
                </a:solidFill>
                <a:latin typeface="ＭＳ Ｐゴシック" pitchFamily="50" charset="-128"/>
              </a:rPr>
              <a:t>世界 最速・最高感度</a:t>
            </a:r>
            <a:r>
              <a:rPr lang="ja-JP" altLang="en-US" sz="900" dirty="0">
                <a:solidFill>
                  <a:schemeClr val="tx1"/>
                </a:solidFill>
                <a:latin typeface="ＭＳ Ｐゴシック" pitchFamily="50" charset="-128"/>
              </a:rPr>
              <a:t>の光子検出器を</a:t>
            </a:r>
            <a:r>
              <a:rPr lang="ja-JP" altLang="en-US" sz="900" u="sng" dirty="0">
                <a:solidFill>
                  <a:srgbClr val="FF0000"/>
                </a:solidFill>
                <a:latin typeface="ＭＳ Ｐゴシック" pitchFamily="50" charset="-128"/>
              </a:rPr>
              <a:t>世界で初めて開発し、装置化</a:t>
            </a:r>
            <a:r>
              <a:rPr lang="ja-JP" altLang="en-US" sz="900" dirty="0">
                <a:solidFill>
                  <a:schemeClr val="tx1"/>
                </a:solidFill>
                <a:latin typeface="ＭＳ Ｐゴシック" pitchFamily="50" charset="-128"/>
              </a:rPr>
              <a:t>。</a:t>
            </a:r>
            <a:endParaRPr lang="en-US" altLang="ja-JP" sz="900" dirty="0">
              <a:solidFill>
                <a:schemeClr val="tx1"/>
              </a:solidFill>
              <a:latin typeface="ＭＳ Ｐゴシック" pitchFamily="50" charset="-128"/>
            </a:endParaRPr>
          </a:p>
          <a:p>
            <a:pPr marL="177800">
              <a:defRPr/>
            </a:pPr>
            <a:r>
              <a:rPr lang="ja-JP" altLang="en-US" sz="900" dirty="0">
                <a:solidFill>
                  <a:schemeClr val="tx1"/>
                </a:solidFill>
                <a:latin typeface="Arial" charset="0"/>
              </a:rPr>
              <a:t>●商用光ファイバーを用いて、</a:t>
            </a:r>
            <a:r>
              <a:rPr lang="en-US" altLang="ja-JP" sz="900" dirty="0">
                <a:solidFill>
                  <a:schemeClr val="tx1"/>
                </a:solidFill>
                <a:latin typeface="Arial" charset="0"/>
              </a:rPr>
              <a:t>14</a:t>
            </a:r>
            <a:r>
              <a:rPr lang="ja-JP" altLang="en-US" sz="900" dirty="0">
                <a:solidFill>
                  <a:schemeClr val="tx1"/>
                </a:solidFill>
                <a:latin typeface="Arial" charset="0"/>
              </a:rPr>
              <a:t>日間連続して</a:t>
            </a:r>
            <a:r>
              <a:rPr lang="ja-JP" altLang="en-US" sz="900" u="sng" dirty="0">
                <a:solidFill>
                  <a:srgbClr val="FF0000"/>
                </a:solidFill>
                <a:latin typeface="Arial" charset="0"/>
              </a:rPr>
              <a:t>世界最速の量子暗号鍵生成に成功</a:t>
            </a:r>
            <a:r>
              <a:rPr lang="ja-JP" altLang="en-US" sz="900" dirty="0">
                <a:solidFill>
                  <a:schemeClr val="tx1"/>
                </a:solidFill>
                <a:latin typeface="Arial" charset="0"/>
              </a:rPr>
              <a:t> 。</a:t>
            </a:r>
            <a:endParaRPr lang="en-US" altLang="ja-JP" sz="900" dirty="0">
              <a:solidFill>
                <a:schemeClr val="tx1"/>
              </a:solidFill>
              <a:latin typeface="Arial" charset="0"/>
            </a:endParaRPr>
          </a:p>
          <a:p>
            <a:pPr>
              <a:defRPr/>
            </a:pPr>
            <a:r>
              <a:rPr lang="ja-JP" altLang="en-US" sz="1200" b="1" dirty="0">
                <a:solidFill>
                  <a:schemeClr val="tx1"/>
                </a:solidFill>
                <a:latin typeface="Arial" charset="0"/>
              </a:rPr>
              <a:t>研究開発項目</a:t>
            </a:r>
            <a:r>
              <a:rPr lang="en-US" altLang="ja-JP" sz="1200" b="1" dirty="0">
                <a:solidFill>
                  <a:schemeClr val="tx1"/>
                </a:solidFill>
                <a:latin typeface="Arial" charset="0"/>
              </a:rPr>
              <a:t>1-2</a:t>
            </a:r>
            <a:r>
              <a:rPr lang="ja-JP" altLang="en-US" sz="1200" b="1" dirty="0">
                <a:solidFill>
                  <a:schemeClr val="tx1"/>
                </a:solidFill>
                <a:latin typeface="Arial" charset="0"/>
              </a:rPr>
              <a:t>：○○○○○○ネットワーク技術</a:t>
            </a:r>
            <a:endParaRPr lang="en-US" altLang="ja-JP" sz="1200" b="1" dirty="0">
              <a:solidFill>
                <a:schemeClr val="tx1"/>
              </a:solidFill>
              <a:latin typeface="Arial" charset="0"/>
            </a:endParaRPr>
          </a:p>
          <a:p>
            <a:pPr indent="177800">
              <a:defRPr/>
            </a:pPr>
            <a:r>
              <a:rPr lang="ja-JP" altLang="en-US" sz="900" dirty="0">
                <a:solidFill>
                  <a:schemeClr val="tx1"/>
                </a:solidFill>
                <a:latin typeface="ＭＳ Ｐゴシック" pitchFamily="50" charset="-128"/>
              </a:rPr>
              <a:t>従来比</a:t>
            </a:r>
            <a:r>
              <a:rPr lang="en-US" altLang="ja-JP" sz="900" dirty="0">
                <a:solidFill>
                  <a:schemeClr val="tx1"/>
                </a:solidFill>
                <a:latin typeface="ＭＳ Ｐゴシック" pitchFamily="50" charset="-128"/>
              </a:rPr>
              <a:t>100</a:t>
            </a:r>
            <a:r>
              <a:rPr lang="ja-JP" altLang="en-US" sz="900" dirty="0">
                <a:solidFill>
                  <a:schemeClr val="tx1"/>
                </a:solidFill>
                <a:latin typeface="ＭＳ Ｐゴシック" pitchFamily="50" charset="-128"/>
              </a:rPr>
              <a:t>倍以上の高速量子鍵配送が課題。</a:t>
            </a:r>
            <a:endParaRPr lang="en-US" altLang="ja-JP" sz="900" dirty="0">
              <a:solidFill>
                <a:schemeClr val="tx1"/>
              </a:solidFill>
              <a:latin typeface="ＭＳ Ｐゴシック" pitchFamily="50" charset="-128"/>
            </a:endParaRPr>
          </a:p>
          <a:p>
            <a:pPr marL="266700" indent="-88900">
              <a:defRPr/>
            </a:pPr>
            <a:r>
              <a:rPr lang="ja-JP" altLang="en-US" sz="900" dirty="0">
                <a:solidFill>
                  <a:schemeClr val="tx1"/>
                </a:solidFill>
                <a:latin typeface="ＭＳ Ｐゴシック" pitchFamily="50" charset="-128"/>
              </a:rPr>
              <a:t>●本研究開発では、装置の基本構成要素として</a:t>
            </a:r>
            <a:r>
              <a:rPr lang="ja-JP" altLang="en-US" sz="900" dirty="0">
                <a:solidFill>
                  <a:srgbClr val="FF0000"/>
                </a:solidFill>
                <a:latin typeface="ＭＳ Ｐゴシック" pitchFamily="50" charset="-128"/>
              </a:rPr>
              <a:t>平面光回路による光子変復調サブシステムを</a:t>
            </a:r>
            <a:r>
              <a:rPr lang="ja-JP" altLang="en-US" sz="900" u="sng" dirty="0">
                <a:solidFill>
                  <a:srgbClr val="FF0000"/>
                </a:solidFill>
                <a:latin typeface="ＭＳ Ｐゴシック" pitchFamily="50" charset="-128"/>
              </a:rPr>
              <a:t>世界で初めて開発</a:t>
            </a:r>
            <a:r>
              <a:rPr lang="ja-JP" altLang="en-US" sz="900" dirty="0">
                <a:solidFill>
                  <a:schemeClr val="tx1"/>
                </a:solidFill>
                <a:latin typeface="ＭＳ Ｐゴシック" pitchFamily="50" charset="-128"/>
              </a:rPr>
              <a:t>。</a:t>
            </a:r>
            <a:endParaRPr lang="en-US" altLang="ja-JP" sz="900" dirty="0">
              <a:solidFill>
                <a:schemeClr val="tx1"/>
              </a:solidFill>
              <a:latin typeface="ＭＳ Ｐゴシック" pitchFamily="50" charset="-128"/>
            </a:endParaRPr>
          </a:p>
          <a:p>
            <a:pPr marL="266700" indent="-88900">
              <a:defRPr/>
            </a:pPr>
            <a:r>
              <a:rPr lang="ja-JP" altLang="en-US" sz="900" dirty="0">
                <a:solidFill>
                  <a:schemeClr val="tx1"/>
                </a:solidFill>
                <a:latin typeface="ＭＳ Ｐゴシック" pitchFamily="50" charset="-128"/>
              </a:rPr>
              <a:t>●開発した光子変復調サブシステムと</a:t>
            </a:r>
            <a:r>
              <a:rPr lang="en-US" altLang="ja-JP" sz="900" dirty="0">
                <a:solidFill>
                  <a:schemeClr val="tx1"/>
                </a:solidFill>
                <a:latin typeface="ＭＳ Ｐゴシック" pitchFamily="50" charset="-128"/>
              </a:rPr>
              <a:t>NICT</a:t>
            </a:r>
            <a:r>
              <a:rPr lang="ja-JP" altLang="en-US" sz="900" dirty="0">
                <a:solidFill>
                  <a:schemeClr val="tx1"/>
                </a:solidFill>
                <a:latin typeface="ＭＳ Ｐゴシック" pitchFamily="50" charset="-128"/>
              </a:rPr>
              <a:t>による超伝導光子検出器を用いたフィールド量子鍵配送により、</a:t>
            </a:r>
            <a:r>
              <a:rPr lang="ja-JP" altLang="en-US" sz="900" u="sng" dirty="0">
                <a:solidFill>
                  <a:srgbClr val="FF0000"/>
                </a:solidFill>
                <a:latin typeface="ＭＳ Ｐゴシック" pitchFamily="50" charset="-128"/>
              </a:rPr>
              <a:t>世界最高性能を実証。</a:t>
            </a:r>
            <a:endParaRPr lang="en-US" altLang="ja-JP" sz="900" dirty="0">
              <a:solidFill>
                <a:schemeClr val="tx1"/>
              </a:solidFill>
              <a:latin typeface="ＭＳ Ｐゴシック" pitchFamily="50" charset="-128"/>
            </a:endParaRPr>
          </a:p>
          <a:p>
            <a:pPr indent="177800">
              <a:defRPr/>
            </a:pPr>
            <a:r>
              <a:rPr lang="ja-JP" altLang="en-US" sz="900" dirty="0">
                <a:solidFill>
                  <a:schemeClr val="tx1"/>
                </a:solidFill>
                <a:latin typeface="ＭＳ Ｐゴシック" pitchFamily="50" charset="-128"/>
              </a:rPr>
              <a:t>●今後、世界に先駆け大容量リアルタイム鍵生成システムの開発。</a:t>
            </a:r>
            <a:endParaRPr lang="ja-JP" altLang="en-US" dirty="0">
              <a:solidFill>
                <a:srgbClr val="FFFFFF"/>
              </a:solidFill>
            </a:endParaRPr>
          </a:p>
        </p:txBody>
      </p:sp>
      <p:sp>
        <p:nvSpPr>
          <p:cNvPr id="34" name="Text Box 2"/>
          <p:cNvSpPr txBox="1">
            <a:spLocks noChangeArrowheads="1"/>
          </p:cNvSpPr>
          <p:nvPr/>
        </p:nvSpPr>
        <p:spPr bwMode="auto">
          <a:xfrm>
            <a:off x="7689304" y="692696"/>
            <a:ext cx="2184276" cy="342900"/>
          </a:xfrm>
          <a:prstGeom prst="rect">
            <a:avLst/>
          </a:prstGeom>
          <a:solidFill>
            <a:srgbClr val="FFFFFF"/>
          </a:solidFill>
          <a:ln w="19050">
            <a:solidFill>
              <a:srgbClr val="FF0000"/>
            </a:solidFill>
            <a:miter lim="800000"/>
            <a:headEnd/>
            <a:tailEnd/>
          </a:ln>
        </p:spPr>
        <p:txBody>
          <a:bodyPr lIns="74295" tIns="8890" rIns="74295" bIns="8890"/>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just" eaLnBrk="1" hangingPunct="1">
              <a:spcBef>
                <a:spcPct val="0"/>
              </a:spcBef>
              <a:buNone/>
            </a:pPr>
            <a:r>
              <a:rPr lang="ja-JP" altLang="en-US" sz="1000" b="1" dirty="0">
                <a:solidFill>
                  <a:srgbClr val="FF0000"/>
                </a:solidFill>
                <a:latin typeface="Century" pitchFamily="18" charset="0"/>
              </a:rPr>
              <a:t>作成要領　（記入例）</a:t>
            </a:r>
            <a:endParaRPr lang="en-US" altLang="ja-JP" sz="1000" b="1" dirty="0">
              <a:solidFill>
                <a:srgbClr val="FF0000"/>
              </a:solidFill>
              <a:latin typeface="Times New Roman" pitchFamily="18" charset="0"/>
            </a:endParaRPr>
          </a:p>
          <a:p>
            <a:pPr algn="just" eaLnBrk="1" hangingPunct="1">
              <a:spcBef>
                <a:spcPct val="0"/>
              </a:spcBef>
              <a:buFontTx/>
              <a:buNone/>
            </a:pPr>
            <a:r>
              <a:rPr lang="ja-JP" altLang="en-US" sz="900" b="1" dirty="0">
                <a:solidFill>
                  <a:srgbClr val="FF0000"/>
                </a:solidFill>
                <a:latin typeface="Century" pitchFamily="18" charset="0"/>
              </a:rPr>
              <a:t>提出時に本ページ以下は削除してください</a:t>
            </a:r>
            <a:endParaRPr lang="ja-JP" altLang="ja-JP" sz="1800" dirty="0">
              <a:latin typeface="Arial" charset="0"/>
            </a:endParaRPr>
          </a:p>
        </p:txBody>
      </p:sp>
      <p:sp>
        <p:nvSpPr>
          <p:cNvPr id="36" name="テキスト ボックス 290"/>
          <p:cNvSpPr txBox="1">
            <a:spLocks noChangeArrowheads="1"/>
          </p:cNvSpPr>
          <p:nvPr/>
        </p:nvSpPr>
        <p:spPr bwMode="auto">
          <a:xfrm>
            <a:off x="128588" y="1984325"/>
            <a:ext cx="9585325"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a:solidFill>
                  <a:srgbClr val="FF0000"/>
                </a:solidFill>
                <a:latin typeface="ＭＳ Ｐゴシック" charset="-128"/>
              </a:rPr>
              <a:t>・ＸＸ</a:t>
            </a:r>
            <a:r>
              <a:rPr lang="ja-JP" altLang="en-US" sz="1100" dirty="0">
                <a:solidFill>
                  <a:srgbClr val="FF0000"/>
                </a:solidFill>
                <a:latin typeface="Arial" charset="0"/>
              </a:rPr>
              <a:t>年までに、都市圏対応型の暗号システムを実現し、安全かつ秘匿性の高い情報通信を実現するとともに、ＸＸ</a:t>
            </a:r>
            <a:r>
              <a:rPr lang="ja-JP" altLang="en-US" sz="1100" dirty="0">
                <a:solidFill>
                  <a:srgbClr val="FF0000"/>
                </a:solidFill>
                <a:latin typeface="ＭＳ Ｐゴシック" charset="-128"/>
              </a:rPr>
              <a:t>年までに、従来の光通信では実現不可能な大容量化と高秘匿性を同時に確保する情報通信ネットワークを実現する。</a:t>
            </a:r>
          </a:p>
        </p:txBody>
      </p:sp>
      <p:sp>
        <p:nvSpPr>
          <p:cNvPr id="37" name="Text Box 2410"/>
          <p:cNvSpPr txBox="1">
            <a:spLocks noChangeArrowheads="1"/>
          </p:cNvSpPr>
          <p:nvPr/>
        </p:nvSpPr>
        <p:spPr bwMode="auto">
          <a:xfrm>
            <a:off x="3872880" y="2348880"/>
            <a:ext cx="987404" cy="254000"/>
          </a:xfrm>
          <a:prstGeom prst="rect">
            <a:avLst/>
          </a:prstGeom>
          <a:noFill/>
          <a:ln w="9525">
            <a:solidFill>
              <a:srgbClr val="FF0000"/>
            </a:solidFill>
            <a:miter lim="800000"/>
            <a:headEnd/>
            <a:tailEnd/>
          </a:ln>
        </p:spPr>
        <p:txBody>
          <a:bodyPr wrap="square">
            <a:spAutoFit/>
          </a:bodyPr>
          <a:lstStyle/>
          <a:p>
            <a:pPr algn="ctr">
              <a:defRPr/>
            </a:pPr>
            <a:r>
              <a:rPr lang="ja-JP" altLang="en-US" sz="1050" dirty="0">
                <a:solidFill>
                  <a:srgbClr val="0000FF"/>
                </a:solidFill>
              </a:rPr>
              <a:t>研究開発目標</a:t>
            </a:r>
          </a:p>
        </p:txBody>
      </p:sp>
      <p:sp>
        <p:nvSpPr>
          <p:cNvPr id="38" name="Text Box 2410"/>
          <p:cNvSpPr txBox="1">
            <a:spLocks noChangeArrowheads="1"/>
          </p:cNvSpPr>
          <p:nvPr/>
        </p:nvSpPr>
        <p:spPr bwMode="auto">
          <a:xfrm>
            <a:off x="8623994" y="2348880"/>
            <a:ext cx="1008956" cy="261938"/>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r>
              <a:rPr lang="ja-JP" altLang="en-US" sz="1050" dirty="0">
                <a:solidFill>
                  <a:srgbClr val="0000FF"/>
                </a:solidFill>
              </a:rPr>
              <a:t>研究開発成果</a:t>
            </a:r>
          </a:p>
        </p:txBody>
      </p:sp>
      <p:sp>
        <p:nvSpPr>
          <p:cNvPr id="2062" name="Rectangle 6"/>
          <p:cNvSpPr>
            <a:spLocks noChangeArrowheads="1"/>
          </p:cNvSpPr>
          <p:nvPr/>
        </p:nvSpPr>
        <p:spPr bwMode="auto">
          <a:xfrm>
            <a:off x="9545638" y="6524625"/>
            <a:ext cx="3603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r>
              <a:rPr lang="en-US" altLang="ja-JP" sz="1400" dirty="0">
                <a:latin typeface="HG丸ｺﾞｼｯｸM-PRO" pitchFamily="50" charset="-128"/>
                <a:ea typeface="HG丸ｺﾞｼｯｸM-PRO" pitchFamily="50" charset="-128"/>
              </a:rPr>
              <a:t>1</a:t>
            </a:r>
          </a:p>
        </p:txBody>
      </p:sp>
      <p:pic>
        <p:nvPicPr>
          <p:cNvPr id="40" name="Picture 1143" descr="MCj0429013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935196" y="3185835"/>
            <a:ext cx="364489" cy="313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AutoShape 1144"/>
          <p:cNvSpPr>
            <a:spLocks noChangeArrowheads="1"/>
          </p:cNvSpPr>
          <p:nvPr/>
        </p:nvSpPr>
        <p:spPr bwMode="auto">
          <a:xfrm>
            <a:off x="2091732" y="3254492"/>
            <a:ext cx="310787" cy="278726"/>
          </a:xfrm>
          <a:prstGeom prst="irregularSeal2">
            <a:avLst/>
          </a:prstGeom>
          <a:solidFill>
            <a:srgbClr val="FF00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2" name="AutoShape 1145"/>
          <p:cNvSpPr>
            <a:spLocks noChangeArrowheads="1"/>
          </p:cNvSpPr>
          <p:nvPr/>
        </p:nvSpPr>
        <p:spPr bwMode="auto">
          <a:xfrm rot="1975729">
            <a:off x="1798084" y="3617246"/>
            <a:ext cx="855807" cy="464202"/>
          </a:xfrm>
          <a:prstGeom prst="parallelogram">
            <a:avLst>
              <a:gd name="adj" fmla="val 48990"/>
            </a:avLst>
          </a:prstGeom>
          <a:gradFill rotWithShape="1">
            <a:gsLst>
              <a:gs pos="0">
                <a:srgbClr val="DDDDDD"/>
              </a:gs>
              <a:gs pos="100000">
                <a:schemeClr val="folHlink"/>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3" name="AutoShape 1146"/>
          <p:cNvSpPr>
            <a:spLocks noChangeArrowheads="1"/>
          </p:cNvSpPr>
          <p:nvPr/>
        </p:nvSpPr>
        <p:spPr bwMode="auto">
          <a:xfrm rot="1975729">
            <a:off x="3713081" y="3622369"/>
            <a:ext cx="856950" cy="464202"/>
          </a:xfrm>
          <a:prstGeom prst="parallelogram">
            <a:avLst>
              <a:gd name="adj" fmla="val 49056"/>
            </a:avLst>
          </a:prstGeom>
          <a:gradFill rotWithShape="1">
            <a:gsLst>
              <a:gs pos="0">
                <a:srgbClr val="DDDDDD"/>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4" name="AutoShape 1147"/>
          <p:cNvSpPr>
            <a:spLocks noChangeArrowheads="1"/>
          </p:cNvSpPr>
          <p:nvPr/>
        </p:nvSpPr>
        <p:spPr bwMode="auto">
          <a:xfrm rot="1975729">
            <a:off x="3540548" y="2876367"/>
            <a:ext cx="855807" cy="465227"/>
          </a:xfrm>
          <a:prstGeom prst="parallelogram">
            <a:avLst>
              <a:gd name="adj" fmla="val 48882"/>
            </a:avLst>
          </a:prstGeom>
          <a:gradFill rotWithShape="1">
            <a:gsLst>
              <a:gs pos="0">
                <a:srgbClr val="DDDDDD"/>
              </a:gs>
              <a:gs pos="100000">
                <a:srgbClr val="33CC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5" name="Oval 1148"/>
          <p:cNvSpPr>
            <a:spLocks noChangeArrowheads="1"/>
          </p:cNvSpPr>
          <p:nvPr/>
        </p:nvSpPr>
        <p:spPr bwMode="auto">
          <a:xfrm>
            <a:off x="2775006" y="3272937"/>
            <a:ext cx="863805" cy="405793"/>
          </a:xfrm>
          <a:prstGeom prst="ellipse">
            <a:avLst/>
          </a:prstGeom>
          <a:gradFill rotWithShape="1">
            <a:gsLst>
              <a:gs pos="0">
                <a:schemeClr val="accent1"/>
              </a:gs>
              <a:gs pos="100000">
                <a:srgbClr val="8789D5"/>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pic>
        <p:nvPicPr>
          <p:cNvPr id="46" name="Picture 1149" descr="j020265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34106" y="2853823"/>
            <a:ext cx="237661" cy="2736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1150" descr="j022682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72954" y="3577281"/>
            <a:ext cx="357634" cy="305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1151" descr="j020261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29528" y="3617246"/>
            <a:ext cx="310787" cy="212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 name="Line 1152"/>
          <p:cNvSpPr>
            <a:spLocks noChangeShapeType="1"/>
          </p:cNvSpPr>
          <p:nvPr/>
        </p:nvSpPr>
        <p:spPr bwMode="auto">
          <a:xfrm flipH="1">
            <a:off x="3477705" y="3620320"/>
            <a:ext cx="249087" cy="150635"/>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50" name="Line 1153"/>
          <p:cNvSpPr>
            <a:spLocks noChangeShapeType="1"/>
          </p:cNvSpPr>
          <p:nvPr/>
        </p:nvSpPr>
        <p:spPr bwMode="auto">
          <a:xfrm flipH="1" flipV="1">
            <a:off x="2681313" y="3911343"/>
            <a:ext cx="277652" cy="126042"/>
          </a:xfrm>
          <a:prstGeom prst="line">
            <a:avLst/>
          </a:prstGeom>
          <a:noFill/>
          <a:ln w="508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51" name="AutoShape 1154"/>
          <p:cNvSpPr>
            <a:spLocks noChangeArrowheads="1"/>
          </p:cNvSpPr>
          <p:nvPr/>
        </p:nvSpPr>
        <p:spPr bwMode="auto">
          <a:xfrm>
            <a:off x="3627386" y="3465586"/>
            <a:ext cx="317643" cy="245935"/>
          </a:xfrm>
          <a:prstGeom prst="irregularSeal2">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2" name="Freeform 1155"/>
          <p:cNvSpPr>
            <a:spLocks noEditPoints="1"/>
          </p:cNvSpPr>
          <p:nvPr/>
        </p:nvSpPr>
        <p:spPr bwMode="auto">
          <a:xfrm>
            <a:off x="3685658" y="3463537"/>
            <a:ext cx="162249" cy="173179"/>
          </a:xfrm>
          <a:custGeom>
            <a:avLst/>
            <a:gdLst>
              <a:gd name="T0" fmla="*/ 0 w 3086"/>
              <a:gd name="T1" fmla="*/ 0 h 3567"/>
              <a:gd name="T2" fmla="*/ 0 w 3086"/>
              <a:gd name="T3" fmla="*/ 0 h 3567"/>
              <a:gd name="T4" fmla="*/ 0 w 3086"/>
              <a:gd name="T5" fmla="*/ 0 h 3567"/>
              <a:gd name="T6" fmla="*/ 0 w 3086"/>
              <a:gd name="T7" fmla="*/ 0 h 3567"/>
              <a:gd name="T8" fmla="*/ 0 w 3086"/>
              <a:gd name="T9" fmla="*/ 0 h 3567"/>
              <a:gd name="T10" fmla="*/ 0 w 3086"/>
              <a:gd name="T11" fmla="*/ 0 h 3567"/>
              <a:gd name="T12" fmla="*/ 0 w 3086"/>
              <a:gd name="T13" fmla="*/ 0 h 3567"/>
              <a:gd name="T14" fmla="*/ 0 w 3086"/>
              <a:gd name="T15" fmla="*/ 0 h 3567"/>
              <a:gd name="T16" fmla="*/ 0 w 3086"/>
              <a:gd name="T17" fmla="*/ 0 h 3567"/>
              <a:gd name="T18" fmla="*/ 0 w 3086"/>
              <a:gd name="T19" fmla="*/ 0 h 3567"/>
              <a:gd name="T20" fmla="*/ 0 w 3086"/>
              <a:gd name="T21" fmla="*/ 0 h 3567"/>
              <a:gd name="T22" fmla="*/ 0 w 3086"/>
              <a:gd name="T23" fmla="*/ 0 h 3567"/>
              <a:gd name="T24" fmla="*/ 0 w 3086"/>
              <a:gd name="T25" fmla="*/ 0 h 3567"/>
              <a:gd name="T26" fmla="*/ 0 w 3086"/>
              <a:gd name="T27" fmla="*/ 0 h 3567"/>
              <a:gd name="T28" fmla="*/ 0 w 3086"/>
              <a:gd name="T29" fmla="*/ 0 h 3567"/>
              <a:gd name="T30" fmla="*/ 0 w 3086"/>
              <a:gd name="T31" fmla="*/ 0 h 3567"/>
              <a:gd name="T32" fmla="*/ 0 w 3086"/>
              <a:gd name="T33" fmla="*/ 0 h 3567"/>
              <a:gd name="T34" fmla="*/ 0 w 3086"/>
              <a:gd name="T35" fmla="*/ 0 h 3567"/>
              <a:gd name="T36" fmla="*/ 0 w 3086"/>
              <a:gd name="T37" fmla="*/ 0 h 3567"/>
              <a:gd name="T38" fmla="*/ 0 w 3086"/>
              <a:gd name="T39" fmla="*/ 0 h 3567"/>
              <a:gd name="T40" fmla="*/ 0 w 3086"/>
              <a:gd name="T41" fmla="*/ 0 h 3567"/>
              <a:gd name="T42" fmla="*/ 0 w 3086"/>
              <a:gd name="T43" fmla="*/ 0 h 3567"/>
              <a:gd name="T44" fmla="*/ 0 w 3086"/>
              <a:gd name="T45" fmla="*/ 0 h 3567"/>
              <a:gd name="T46" fmla="*/ 0 w 3086"/>
              <a:gd name="T47" fmla="*/ 0 h 3567"/>
              <a:gd name="T48" fmla="*/ 0 w 3086"/>
              <a:gd name="T49" fmla="*/ 0 h 3567"/>
              <a:gd name="T50" fmla="*/ 0 w 3086"/>
              <a:gd name="T51" fmla="*/ 0 h 3567"/>
              <a:gd name="T52" fmla="*/ 0 w 3086"/>
              <a:gd name="T53" fmla="*/ 0 h 3567"/>
              <a:gd name="T54" fmla="*/ 0 w 3086"/>
              <a:gd name="T55" fmla="*/ 0 h 3567"/>
              <a:gd name="T56" fmla="*/ 0 w 3086"/>
              <a:gd name="T57" fmla="*/ 0 h 3567"/>
              <a:gd name="T58" fmla="*/ 0 w 3086"/>
              <a:gd name="T59" fmla="*/ 0 h 3567"/>
              <a:gd name="T60" fmla="*/ 0 w 3086"/>
              <a:gd name="T61" fmla="*/ 0 h 3567"/>
              <a:gd name="T62" fmla="*/ 0 w 3086"/>
              <a:gd name="T63" fmla="*/ 0 h 3567"/>
              <a:gd name="T64" fmla="*/ 0 w 3086"/>
              <a:gd name="T65" fmla="*/ 0 h 3567"/>
              <a:gd name="T66" fmla="*/ 0 w 3086"/>
              <a:gd name="T67" fmla="*/ 0 h 3567"/>
              <a:gd name="T68" fmla="*/ 0 w 3086"/>
              <a:gd name="T69" fmla="*/ 0 h 3567"/>
              <a:gd name="T70" fmla="*/ 0 w 3086"/>
              <a:gd name="T71" fmla="*/ 0 h 3567"/>
              <a:gd name="T72" fmla="*/ 0 w 3086"/>
              <a:gd name="T73" fmla="*/ 0 h 3567"/>
              <a:gd name="T74" fmla="*/ 0 w 3086"/>
              <a:gd name="T75" fmla="*/ 0 h 3567"/>
              <a:gd name="T76" fmla="*/ 0 w 3086"/>
              <a:gd name="T77" fmla="*/ 0 h 3567"/>
              <a:gd name="T78" fmla="*/ 0 w 3086"/>
              <a:gd name="T79" fmla="*/ 0 h 3567"/>
              <a:gd name="T80" fmla="*/ 0 w 3086"/>
              <a:gd name="T81" fmla="*/ 0 h 3567"/>
              <a:gd name="T82" fmla="*/ 0 w 3086"/>
              <a:gd name="T83" fmla="*/ 0 h 3567"/>
              <a:gd name="T84" fmla="*/ 0 w 3086"/>
              <a:gd name="T85" fmla="*/ 0 h 3567"/>
              <a:gd name="T86" fmla="*/ 0 w 3086"/>
              <a:gd name="T87" fmla="*/ 0 h 3567"/>
              <a:gd name="T88" fmla="*/ 0 w 3086"/>
              <a:gd name="T89" fmla="*/ 0 h 3567"/>
              <a:gd name="T90" fmla="*/ 0 w 3086"/>
              <a:gd name="T91" fmla="*/ 0 h 3567"/>
              <a:gd name="T92" fmla="*/ 0 w 3086"/>
              <a:gd name="T93" fmla="*/ 0 h 3567"/>
              <a:gd name="T94" fmla="*/ 0 w 3086"/>
              <a:gd name="T95" fmla="*/ 0 h 3567"/>
              <a:gd name="T96" fmla="*/ 0 w 3086"/>
              <a:gd name="T97" fmla="*/ 0 h 3567"/>
              <a:gd name="T98" fmla="*/ 0 w 3086"/>
              <a:gd name="T99" fmla="*/ 0 h 3567"/>
              <a:gd name="T100" fmla="*/ 0 w 3086"/>
              <a:gd name="T101" fmla="*/ 0 h 3567"/>
              <a:gd name="T102" fmla="*/ 0 w 3086"/>
              <a:gd name="T103" fmla="*/ 0 h 3567"/>
              <a:gd name="T104" fmla="*/ 0 w 3086"/>
              <a:gd name="T105" fmla="*/ 0 h 3567"/>
              <a:gd name="T106" fmla="*/ 0 w 3086"/>
              <a:gd name="T107" fmla="*/ 0 h 3567"/>
              <a:gd name="T108" fmla="*/ 0 w 3086"/>
              <a:gd name="T109" fmla="*/ 0 h 3567"/>
              <a:gd name="T110" fmla="*/ 0 w 3086"/>
              <a:gd name="T111" fmla="*/ 0 h 3567"/>
              <a:gd name="T112" fmla="*/ 0 w 3086"/>
              <a:gd name="T113" fmla="*/ 0 h 3567"/>
              <a:gd name="T114" fmla="*/ 0 w 3086"/>
              <a:gd name="T115" fmla="*/ 0 h 3567"/>
              <a:gd name="T116" fmla="*/ 0 w 3086"/>
              <a:gd name="T117" fmla="*/ 0 h 3567"/>
              <a:gd name="T118" fmla="*/ 0 w 3086"/>
              <a:gd name="T119" fmla="*/ 0 h 3567"/>
              <a:gd name="T120" fmla="*/ 0 w 3086"/>
              <a:gd name="T121" fmla="*/ 0 h 356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86"/>
              <a:gd name="T184" fmla="*/ 0 h 3567"/>
              <a:gd name="T185" fmla="*/ 3086 w 3086"/>
              <a:gd name="T186" fmla="*/ 3567 h 356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86" h="3567">
                <a:moveTo>
                  <a:pt x="562" y="722"/>
                </a:moveTo>
                <a:lnTo>
                  <a:pt x="563" y="723"/>
                </a:lnTo>
                <a:lnTo>
                  <a:pt x="563" y="724"/>
                </a:lnTo>
                <a:lnTo>
                  <a:pt x="562" y="722"/>
                </a:lnTo>
                <a:close/>
                <a:moveTo>
                  <a:pt x="1021" y="0"/>
                </a:moveTo>
                <a:lnTo>
                  <a:pt x="1045" y="0"/>
                </a:lnTo>
                <a:lnTo>
                  <a:pt x="1069" y="4"/>
                </a:lnTo>
                <a:lnTo>
                  <a:pt x="1094" y="14"/>
                </a:lnTo>
                <a:lnTo>
                  <a:pt x="1121" y="29"/>
                </a:lnTo>
                <a:lnTo>
                  <a:pt x="1154" y="51"/>
                </a:lnTo>
                <a:lnTo>
                  <a:pt x="1185" y="71"/>
                </a:lnTo>
                <a:lnTo>
                  <a:pt x="1216" y="91"/>
                </a:lnTo>
                <a:lnTo>
                  <a:pt x="1249" y="113"/>
                </a:lnTo>
                <a:lnTo>
                  <a:pt x="1270" y="128"/>
                </a:lnTo>
                <a:lnTo>
                  <a:pt x="1286" y="147"/>
                </a:lnTo>
                <a:lnTo>
                  <a:pt x="1299" y="167"/>
                </a:lnTo>
                <a:lnTo>
                  <a:pt x="1311" y="187"/>
                </a:lnTo>
                <a:lnTo>
                  <a:pt x="1323" y="209"/>
                </a:lnTo>
                <a:lnTo>
                  <a:pt x="1334" y="232"/>
                </a:lnTo>
                <a:lnTo>
                  <a:pt x="1348" y="256"/>
                </a:lnTo>
                <a:lnTo>
                  <a:pt x="1354" y="268"/>
                </a:lnTo>
                <a:lnTo>
                  <a:pt x="1359" y="284"/>
                </a:lnTo>
                <a:lnTo>
                  <a:pt x="1364" y="303"/>
                </a:lnTo>
                <a:lnTo>
                  <a:pt x="1372" y="344"/>
                </a:lnTo>
                <a:lnTo>
                  <a:pt x="1377" y="366"/>
                </a:lnTo>
                <a:lnTo>
                  <a:pt x="1381" y="386"/>
                </a:lnTo>
                <a:lnTo>
                  <a:pt x="1388" y="403"/>
                </a:lnTo>
                <a:lnTo>
                  <a:pt x="1395" y="418"/>
                </a:lnTo>
                <a:lnTo>
                  <a:pt x="1405" y="427"/>
                </a:lnTo>
                <a:lnTo>
                  <a:pt x="1416" y="433"/>
                </a:lnTo>
                <a:lnTo>
                  <a:pt x="1415" y="419"/>
                </a:lnTo>
                <a:lnTo>
                  <a:pt x="1416" y="404"/>
                </a:lnTo>
                <a:lnTo>
                  <a:pt x="1418" y="389"/>
                </a:lnTo>
                <a:lnTo>
                  <a:pt x="1424" y="376"/>
                </a:lnTo>
                <a:lnTo>
                  <a:pt x="1431" y="365"/>
                </a:lnTo>
                <a:lnTo>
                  <a:pt x="1443" y="356"/>
                </a:lnTo>
                <a:lnTo>
                  <a:pt x="1459" y="367"/>
                </a:lnTo>
                <a:lnTo>
                  <a:pt x="1469" y="380"/>
                </a:lnTo>
                <a:lnTo>
                  <a:pt x="1477" y="395"/>
                </a:lnTo>
                <a:lnTo>
                  <a:pt x="1481" y="411"/>
                </a:lnTo>
                <a:lnTo>
                  <a:pt x="1484" y="427"/>
                </a:lnTo>
                <a:lnTo>
                  <a:pt x="1486" y="445"/>
                </a:lnTo>
                <a:lnTo>
                  <a:pt x="1487" y="462"/>
                </a:lnTo>
                <a:lnTo>
                  <a:pt x="1489" y="480"/>
                </a:lnTo>
                <a:lnTo>
                  <a:pt x="1492" y="497"/>
                </a:lnTo>
                <a:lnTo>
                  <a:pt x="1502" y="526"/>
                </a:lnTo>
                <a:lnTo>
                  <a:pt x="1528" y="582"/>
                </a:lnTo>
                <a:lnTo>
                  <a:pt x="1539" y="611"/>
                </a:lnTo>
                <a:lnTo>
                  <a:pt x="1543" y="619"/>
                </a:lnTo>
                <a:lnTo>
                  <a:pt x="1547" y="631"/>
                </a:lnTo>
                <a:lnTo>
                  <a:pt x="1552" y="646"/>
                </a:lnTo>
                <a:lnTo>
                  <a:pt x="1557" y="660"/>
                </a:lnTo>
                <a:lnTo>
                  <a:pt x="1561" y="675"/>
                </a:lnTo>
                <a:lnTo>
                  <a:pt x="1563" y="688"/>
                </a:lnTo>
                <a:lnTo>
                  <a:pt x="1562" y="700"/>
                </a:lnTo>
                <a:lnTo>
                  <a:pt x="1559" y="710"/>
                </a:lnTo>
                <a:lnTo>
                  <a:pt x="1552" y="716"/>
                </a:lnTo>
                <a:lnTo>
                  <a:pt x="1544" y="719"/>
                </a:lnTo>
                <a:lnTo>
                  <a:pt x="1533" y="720"/>
                </a:lnTo>
                <a:lnTo>
                  <a:pt x="1522" y="718"/>
                </a:lnTo>
                <a:lnTo>
                  <a:pt x="1512" y="714"/>
                </a:lnTo>
                <a:lnTo>
                  <a:pt x="1504" y="710"/>
                </a:lnTo>
                <a:lnTo>
                  <a:pt x="1499" y="706"/>
                </a:lnTo>
                <a:lnTo>
                  <a:pt x="1498" y="700"/>
                </a:lnTo>
                <a:lnTo>
                  <a:pt x="1493" y="716"/>
                </a:lnTo>
                <a:lnTo>
                  <a:pt x="1492" y="735"/>
                </a:lnTo>
                <a:lnTo>
                  <a:pt x="1496" y="752"/>
                </a:lnTo>
                <a:lnTo>
                  <a:pt x="1497" y="760"/>
                </a:lnTo>
                <a:lnTo>
                  <a:pt x="1498" y="771"/>
                </a:lnTo>
                <a:lnTo>
                  <a:pt x="1499" y="786"/>
                </a:lnTo>
                <a:lnTo>
                  <a:pt x="1502" y="823"/>
                </a:lnTo>
                <a:lnTo>
                  <a:pt x="1507" y="858"/>
                </a:lnTo>
                <a:lnTo>
                  <a:pt x="1513" y="892"/>
                </a:lnTo>
                <a:lnTo>
                  <a:pt x="1522" y="925"/>
                </a:lnTo>
                <a:lnTo>
                  <a:pt x="1535" y="960"/>
                </a:lnTo>
                <a:lnTo>
                  <a:pt x="1564" y="1028"/>
                </a:lnTo>
                <a:lnTo>
                  <a:pt x="1580" y="1062"/>
                </a:lnTo>
                <a:lnTo>
                  <a:pt x="1703" y="1213"/>
                </a:lnTo>
                <a:lnTo>
                  <a:pt x="1688" y="1224"/>
                </a:lnTo>
                <a:lnTo>
                  <a:pt x="1691" y="1224"/>
                </a:lnTo>
                <a:lnTo>
                  <a:pt x="1700" y="1223"/>
                </a:lnTo>
                <a:lnTo>
                  <a:pt x="1709" y="1222"/>
                </a:lnTo>
                <a:lnTo>
                  <a:pt x="1717" y="1220"/>
                </a:lnTo>
                <a:lnTo>
                  <a:pt x="1741" y="1220"/>
                </a:lnTo>
                <a:lnTo>
                  <a:pt x="1761" y="1225"/>
                </a:lnTo>
                <a:lnTo>
                  <a:pt x="1778" y="1232"/>
                </a:lnTo>
                <a:lnTo>
                  <a:pt x="1797" y="1240"/>
                </a:lnTo>
                <a:lnTo>
                  <a:pt x="1815" y="1249"/>
                </a:lnTo>
                <a:lnTo>
                  <a:pt x="1834" y="1255"/>
                </a:lnTo>
                <a:lnTo>
                  <a:pt x="1853" y="1259"/>
                </a:lnTo>
                <a:lnTo>
                  <a:pt x="1875" y="1259"/>
                </a:lnTo>
                <a:lnTo>
                  <a:pt x="1893" y="1254"/>
                </a:lnTo>
                <a:lnTo>
                  <a:pt x="1909" y="1248"/>
                </a:lnTo>
                <a:lnTo>
                  <a:pt x="1924" y="1241"/>
                </a:lnTo>
                <a:lnTo>
                  <a:pt x="1940" y="1234"/>
                </a:lnTo>
                <a:lnTo>
                  <a:pt x="1954" y="1227"/>
                </a:lnTo>
                <a:lnTo>
                  <a:pt x="1969" y="1224"/>
                </a:lnTo>
                <a:lnTo>
                  <a:pt x="1984" y="1224"/>
                </a:lnTo>
                <a:lnTo>
                  <a:pt x="2001" y="1229"/>
                </a:lnTo>
                <a:lnTo>
                  <a:pt x="2017" y="1240"/>
                </a:lnTo>
                <a:lnTo>
                  <a:pt x="2029" y="1223"/>
                </a:lnTo>
                <a:lnTo>
                  <a:pt x="2043" y="1212"/>
                </a:lnTo>
                <a:lnTo>
                  <a:pt x="2056" y="1205"/>
                </a:lnTo>
                <a:lnTo>
                  <a:pt x="2072" y="1203"/>
                </a:lnTo>
                <a:lnTo>
                  <a:pt x="2086" y="1203"/>
                </a:lnTo>
                <a:lnTo>
                  <a:pt x="2102" y="1205"/>
                </a:lnTo>
                <a:lnTo>
                  <a:pt x="2117" y="1207"/>
                </a:lnTo>
                <a:lnTo>
                  <a:pt x="2134" y="1211"/>
                </a:lnTo>
                <a:lnTo>
                  <a:pt x="2150" y="1212"/>
                </a:lnTo>
                <a:lnTo>
                  <a:pt x="2182" y="1210"/>
                </a:lnTo>
                <a:lnTo>
                  <a:pt x="2213" y="1204"/>
                </a:lnTo>
                <a:lnTo>
                  <a:pt x="2244" y="1195"/>
                </a:lnTo>
                <a:lnTo>
                  <a:pt x="2273" y="1184"/>
                </a:lnTo>
                <a:lnTo>
                  <a:pt x="2323" y="1165"/>
                </a:lnTo>
                <a:lnTo>
                  <a:pt x="2341" y="1157"/>
                </a:lnTo>
                <a:lnTo>
                  <a:pt x="2359" y="1150"/>
                </a:lnTo>
                <a:lnTo>
                  <a:pt x="2376" y="1144"/>
                </a:lnTo>
                <a:lnTo>
                  <a:pt x="2395" y="1142"/>
                </a:lnTo>
                <a:lnTo>
                  <a:pt x="2414" y="1142"/>
                </a:lnTo>
                <a:lnTo>
                  <a:pt x="2436" y="1147"/>
                </a:lnTo>
                <a:lnTo>
                  <a:pt x="2460" y="1158"/>
                </a:lnTo>
                <a:lnTo>
                  <a:pt x="2482" y="1174"/>
                </a:lnTo>
                <a:lnTo>
                  <a:pt x="2503" y="1193"/>
                </a:lnTo>
                <a:lnTo>
                  <a:pt x="2522" y="1216"/>
                </a:lnTo>
                <a:lnTo>
                  <a:pt x="2540" y="1241"/>
                </a:lnTo>
                <a:lnTo>
                  <a:pt x="2557" y="1267"/>
                </a:lnTo>
                <a:lnTo>
                  <a:pt x="2572" y="1295"/>
                </a:lnTo>
                <a:lnTo>
                  <a:pt x="2587" y="1321"/>
                </a:lnTo>
                <a:lnTo>
                  <a:pt x="2600" y="1345"/>
                </a:lnTo>
                <a:lnTo>
                  <a:pt x="2613" y="1368"/>
                </a:lnTo>
                <a:lnTo>
                  <a:pt x="2637" y="1410"/>
                </a:lnTo>
                <a:lnTo>
                  <a:pt x="2659" y="1457"/>
                </a:lnTo>
                <a:lnTo>
                  <a:pt x="2678" y="1505"/>
                </a:lnTo>
                <a:lnTo>
                  <a:pt x="2696" y="1555"/>
                </a:lnTo>
                <a:lnTo>
                  <a:pt x="2710" y="1606"/>
                </a:lnTo>
                <a:lnTo>
                  <a:pt x="2721" y="1654"/>
                </a:lnTo>
                <a:lnTo>
                  <a:pt x="2727" y="1696"/>
                </a:lnTo>
                <a:lnTo>
                  <a:pt x="2732" y="1738"/>
                </a:lnTo>
                <a:lnTo>
                  <a:pt x="2738" y="1779"/>
                </a:lnTo>
                <a:lnTo>
                  <a:pt x="2746" y="1819"/>
                </a:lnTo>
                <a:lnTo>
                  <a:pt x="2759" y="1872"/>
                </a:lnTo>
                <a:lnTo>
                  <a:pt x="2773" y="1923"/>
                </a:lnTo>
                <a:lnTo>
                  <a:pt x="2788" y="1973"/>
                </a:lnTo>
                <a:lnTo>
                  <a:pt x="2807" y="2021"/>
                </a:lnTo>
                <a:lnTo>
                  <a:pt x="2828" y="2069"/>
                </a:lnTo>
                <a:lnTo>
                  <a:pt x="2854" y="2116"/>
                </a:lnTo>
                <a:lnTo>
                  <a:pt x="2880" y="2161"/>
                </a:lnTo>
                <a:lnTo>
                  <a:pt x="2903" y="2209"/>
                </a:lnTo>
                <a:lnTo>
                  <a:pt x="2921" y="2257"/>
                </a:lnTo>
                <a:lnTo>
                  <a:pt x="2935" y="2307"/>
                </a:lnTo>
                <a:lnTo>
                  <a:pt x="2943" y="2366"/>
                </a:lnTo>
                <a:lnTo>
                  <a:pt x="2950" y="2425"/>
                </a:lnTo>
                <a:lnTo>
                  <a:pt x="2954" y="2485"/>
                </a:lnTo>
                <a:lnTo>
                  <a:pt x="2957" y="2545"/>
                </a:lnTo>
                <a:lnTo>
                  <a:pt x="2963" y="2605"/>
                </a:lnTo>
                <a:lnTo>
                  <a:pt x="2989" y="2886"/>
                </a:lnTo>
                <a:lnTo>
                  <a:pt x="3028" y="2996"/>
                </a:lnTo>
                <a:lnTo>
                  <a:pt x="3036" y="3082"/>
                </a:lnTo>
                <a:lnTo>
                  <a:pt x="3045" y="3166"/>
                </a:lnTo>
                <a:lnTo>
                  <a:pt x="3081" y="3247"/>
                </a:lnTo>
                <a:lnTo>
                  <a:pt x="3083" y="3276"/>
                </a:lnTo>
                <a:lnTo>
                  <a:pt x="3086" y="3304"/>
                </a:lnTo>
                <a:lnTo>
                  <a:pt x="3061" y="3335"/>
                </a:lnTo>
                <a:lnTo>
                  <a:pt x="3063" y="3363"/>
                </a:lnTo>
                <a:lnTo>
                  <a:pt x="3061" y="3402"/>
                </a:lnTo>
                <a:lnTo>
                  <a:pt x="3056" y="3440"/>
                </a:lnTo>
                <a:lnTo>
                  <a:pt x="937" y="3440"/>
                </a:lnTo>
                <a:lnTo>
                  <a:pt x="929" y="3408"/>
                </a:lnTo>
                <a:lnTo>
                  <a:pt x="923" y="3374"/>
                </a:lnTo>
                <a:lnTo>
                  <a:pt x="919" y="3339"/>
                </a:lnTo>
                <a:lnTo>
                  <a:pt x="914" y="3306"/>
                </a:lnTo>
                <a:lnTo>
                  <a:pt x="911" y="3276"/>
                </a:lnTo>
                <a:lnTo>
                  <a:pt x="908" y="3250"/>
                </a:lnTo>
                <a:lnTo>
                  <a:pt x="904" y="3232"/>
                </a:lnTo>
                <a:lnTo>
                  <a:pt x="900" y="3211"/>
                </a:lnTo>
                <a:lnTo>
                  <a:pt x="895" y="3188"/>
                </a:lnTo>
                <a:lnTo>
                  <a:pt x="890" y="3163"/>
                </a:lnTo>
                <a:lnTo>
                  <a:pt x="885" y="3138"/>
                </a:lnTo>
                <a:lnTo>
                  <a:pt x="881" y="3112"/>
                </a:lnTo>
                <a:lnTo>
                  <a:pt x="879" y="3087"/>
                </a:lnTo>
                <a:lnTo>
                  <a:pt x="879" y="3063"/>
                </a:lnTo>
                <a:lnTo>
                  <a:pt x="881" y="3040"/>
                </a:lnTo>
                <a:lnTo>
                  <a:pt x="887" y="3020"/>
                </a:lnTo>
                <a:lnTo>
                  <a:pt x="896" y="3004"/>
                </a:lnTo>
                <a:lnTo>
                  <a:pt x="877" y="3034"/>
                </a:lnTo>
                <a:lnTo>
                  <a:pt x="861" y="3066"/>
                </a:lnTo>
                <a:lnTo>
                  <a:pt x="848" y="3101"/>
                </a:lnTo>
                <a:lnTo>
                  <a:pt x="835" y="3137"/>
                </a:lnTo>
                <a:lnTo>
                  <a:pt x="824" y="3175"/>
                </a:lnTo>
                <a:lnTo>
                  <a:pt x="814" y="3212"/>
                </a:lnTo>
                <a:lnTo>
                  <a:pt x="803" y="3250"/>
                </a:lnTo>
                <a:lnTo>
                  <a:pt x="792" y="3284"/>
                </a:lnTo>
                <a:lnTo>
                  <a:pt x="781" y="3318"/>
                </a:lnTo>
                <a:lnTo>
                  <a:pt x="764" y="3364"/>
                </a:lnTo>
                <a:lnTo>
                  <a:pt x="754" y="3386"/>
                </a:lnTo>
                <a:lnTo>
                  <a:pt x="742" y="3408"/>
                </a:lnTo>
                <a:lnTo>
                  <a:pt x="728" y="3426"/>
                </a:lnTo>
                <a:lnTo>
                  <a:pt x="710" y="3444"/>
                </a:lnTo>
                <a:lnTo>
                  <a:pt x="691" y="3458"/>
                </a:lnTo>
                <a:lnTo>
                  <a:pt x="676" y="3466"/>
                </a:lnTo>
                <a:lnTo>
                  <a:pt x="664" y="3471"/>
                </a:lnTo>
                <a:lnTo>
                  <a:pt x="655" y="3476"/>
                </a:lnTo>
                <a:lnTo>
                  <a:pt x="645" y="3484"/>
                </a:lnTo>
                <a:lnTo>
                  <a:pt x="633" y="3494"/>
                </a:lnTo>
                <a:lnTo>
                  <a:pt x="625" y="3504"/>
                </a:lnTo>
                <a:lnTo>
                  <a:pt x="619" y="3516"/>
                </a:lnTo>
                <a:lnTo>
                  <a:pt x="612" y="3529"/>
                </a:lnTo>
                <a:lnTo>
                  <a:pt x="605" y="3541"/>
                </a:lnTo>
                <a:lnTo>
                  <a:pt x="597" y="3551"/>
                </a:lnTo>
                <a:lnTo>
                  <a:pt x="580" y="3560"/>
                </a:lnTo>
                <a:lnTo>
                  <a:pt x="567" y="3566"/>
                </a:lnTo>
                <a:lnTo>
                  <a:pt x="555" y="3567"/>
                </a:lnTo>
                <a:lnTo>
                  <a:pt x="545" y="3564"/>
                </a:lnTo>
                <a:lnTo>
                  <a:pt x="536" y="3558"/>
                </a:lnTo>
                <a:lnTo>
                  <a:pt x="528" y="3551"/>
                </a:lnTo>
                <a:lnTo>
                  <a:pt x="519" y="3541"/>
                </a:lnTo>
                <a:lnTo>
                  <a:pt x="512" y="3531"/>
                </a:lnTo>
                <a:lnTo>
                  <a:pt x="502" y="3521"/>
                </a:lnTo>
                <a:lnTo>
                  <a:pt x="492" y="3512"/>
                </a:lnTo>
                <a:lnTo>
                  <a:pt x="481" y="3506"/>
                </a:lnTo>
                <a:lnTo>
                  <a:pt x="470" y="3503"/>
                </a:lnTo>
                <a:lnTo>
                  <a:pt x="458" y="3500"/>
                </a:lnTo>
                <a:lnTo>
                  <a:pt x="446" y="3497"/>
                </a:lnTo>
                <a:lnTo>
                  <a:pt x="436" y="3492"/>
                </a:lnTo>
                <a:lnTo>
                  <a:pt x="429" y="3483"/>
                </a:lnTo>
                <a:lnTo>
                  <a:pt x="421" y="3472"/>
                </a:lnTo>
                <a:lnTo>
                  <a:pt x="416" y="3458"/>
                </a:lnTo>
                <a:lnTo>
                  <a:pt x="410" y="3445"/>
                </a:lnTo>
                <a:lnTo>
                  <a:pt x="405" y="3433"/>
                </a:lnTo>
                <a:lnTo>
                  <a:pt x="383" y="3384"/>
                </a:lnTo>
                <a:lnTo>
                  <a:pt x="367" y="3332"/>
                </a:lnTo>
                <a:lnTo>
                  <a:pt x="355" y="3280"/>
                </a:lnTo>
                <a:lnTo>
                  <a:pt x="347" y="3227"/>
                </a:lnTo>
                <a:lnTo>
                  <a:pt x="341" y="3173"/>
                </a:lnTo>
                <a:lnTo>
                  <a:pt x="340" y="3118"/>
                </a:lnTo>
                <a:lnTo>
                  <a:pt x="338" y="3080"/>
                </a:lnTo>
                <a:lnTo>
                  <a:pt x="333" y="3046"/>
                </a:lnTo>
                <a:lnTo>
                  <a:pt x="324" y="3011"/>
                </a:lnTo>
                <a:lnTo>
                  <a:pt x="304" y="2943"/>
                </a:lnTo>
                <a:lnTo>
                  <a:pt x="295" y="2908"/>
                </a:lnTo>
                <a:lnTo>
                  <a:pt x="286" y="2872"/>
                </a:lnTo>
                <a:lnTo>
                  <a:pt x="265" y="2763"/>
                </a:lnTo>
                <a:lnTo>
                  <a:pt x="242" y="2654"/>
                </a:lnTo>
                <a:lnTo>
                  <a:pt x="215" y="2546"/>
                </a:lnTo>
                <a:lnTo>
                  <a:pt x="193" y="2461"/>
                </a:lnTo>
                <a:lnTo>
                  <a:pt x="173" y="2375"/>
                </a:lnTo>
                <a:lnTo>
                  <a:pt x="158" y="2288"/>
                </a:lnTo>
                <a:lnTo>
                  <a:pt x="146" y="2201"/>
                </a:lnTo>
                <a:lnTo>
                  <a:pt x="140" y="2113"/>
                </a:lnTo>
                <a:lnTo>
                  <a:pt x="132" y="2044"/>
                </a:lnTo>
                <a:lnTo>
                  <a:pt x="120" y="1976"/>
                </a:lnTo>
                <a:lnTo>
                  <a:pt x="105" y="1910"/>
                </a:lnTo>
                <a:lnTo>
                  <a:pt x="88" y="1843"/>
                </a:lnTo>
                <a:lnTo>
                  <a:pt x="82" y="1806"/>
                </a:lnTo>
                <a:lnTo>
                  <a:pt x="77" y="1788"/>
                </a:lnTo>
                <a:lnTo>
                  <a:pt x="68" y="1768"/>
                </a:lnTo>
                <a:lnTo>
                  <a:pt x="62" y="1758"/>
                </a:lnTo>
                <a:lnTo>
                  <a:pt x="57" y="1750"/>
                </a:lnTo>
                <a:lnTo>
                  <a:pt x="55" y="1744"/>
                </a:lnTo>
                <a:lnTo>
                  <a:pt x="51" y="1727"/>
                </a:lnTo>
                <a:lnTo>
                  <a:pt x="51" y="1712"/>
                </a:lnTo>
                <a:lnTo>
                  <a:pt x="55" y="1703"/>
                </a:lnTo>
                <a:lnTo>
                  <a:pt x="60" y="1696"/>
                </a:lnTo>
                <a:lnTo>
                  <a:pt x="68" y="1692"/>
                </a:lnTo>
                <a:lnTo>
                  <a:pt x="77" y="1688"/>
                </a:lnTo>
                <a:lnTo>
                  <a:pt x="89" y="1686"/>
                </a:lnTo>
                <a:lnTo>
                  <a:pt x="103" y="1685"/>
                </a:lnTo>
                <a:lnTo>
                  <a:pt x="117" y="1683"/>
                </a:lnTo>
                <a:lnTo>
                  <a:pt x="116" y="1642"/>
                </a:lnTo>
                <a:lnTo>
                  <a:pt x="109" y="1600"/>
                </a:lnTo>
                <a:lnTo>
                  <a:pt x="99" y="1560"/>
                </a:lnTo>
                <a:lnTo>
                  <a:pt x="88" y="1518"/>
                </a:lnTo>
                <a:lnTo>
                  <a:pt x="79" y="1478"/>
                </a:lnTo>
                <a:lnTo>
                  <a:pt x="71" y="1429"/>
                </a:lnTo>
                <a:lnTo>
                  <a:pt x="68" y="1379"/>
                </a:lnTo>
                <a:lnTo>
                  <a:pt x="67" y="1330"/>
                </a:lnTo>
                <a:lnTo>
                  <a:pt x="67" y="1279"/>
                </a:lnTo>
                <a:lnTo>
                  <a:pt x="65" y="1229"/>
                </a:lnTo>
                <a:lnTo>
                  <a:pt x="62" y="1180"/>
                </a:lnTo>
                <a:lnTo>
                  <a:pt x="55" y="1131"/>
                </a:lnTo>
                <a:lnTo>
                  <a:pt x="41" y="1083"/>
                </a:lnTo>
                <a:lnTo>
                  <a:pt x="36" y="1072"/>
                </a:lnTo>
                <a:lnTo>
                  <a:pt x="29" y="1060"/>
                </a:lnTo>
                <a:lnTo>
                  <a:pt x="21" y="1047"/>
                </a:lnTo>
                <a:lnTo>
                  <a:pt x="13" y="1034"/>
                </a:lnTo>
                <a:lnTo>
                  <a:pt x="7" y="1020"/>
                </a:lnTo>
                <a:lnTo>
                  <a:pt x="1" y="1008"/>
                </a:lnTo>
                <a:lnTo>
                  <a:pt x="0" y="997"/>
                </a:lnTo>
                <a:lnTo>
                  <a:pt x="2" y="982"/>
                </a:lnTo>
                <a:lnTo>
                  <a:pt x="8" y="970"/>
                </a:lnTo>
                <a:lnTo>
                  <a:pt x="15" y="963"/>
                </a:lnTo>
                <a:lnTo>
                  <a:pt x="25" y="961"/>
                </a:lnTo>
                <a:lnTo>
                  <a:pt x="37" y="965"/>
                </a:lnTo>
                <a:lnTo>
                  <a:pt x="51" y="975"/>
                </a:lnTo>
                <a:lnTo>
                  <a:pt x="62" y="989"/>
                </a:lnTo>
                <a:lnTo>
                  <a:pt x="72" y="1008"/>
                </a:lnTo>
                <a:lnTo>
                  <a:pt x="80" y="1028"/>
                </a:lnTo>
                <a:lnTo>
                  <a:pt x="87" y="1050"/>
                </a:lnTo>
                <a:lnTo>
                  <a:pt x="94" y="1072"/>
                </a:lnTo>
                <a:lnTo>
                  <a:pt x="95" y="1075"/>
                </a:lnTo>
                <a:lnTo>
                  <a:pt x="80" y="1006"/>
                </a:lnTo>
                <a:lnTo>
                  <a:pt x="71" y="972"/>
                </a:lnTo>
                <a:lnTo>
                  <a:pt x="62" y="939"/>
                </a:lnTo>
                <a:lnTo>
                  <a:pt x="58" y="905"/>
                </a:lnTo>
                <a:lnTo>
                  <a:pt x="56" y="869"/>
                </a:lnTo>
                <a:lnTo>
                  <a:pt x="56" y="835"/>
                </a:lnTo>
                <a:lnTo>
                  <a:pt x="58" y="817"/>
                </a:lnTo>
                <a:lnTo>
                  <a:pt x="61" y="805"/>
                </a:lnTo>
                <a:lnTo>
                  <a:pt x="67" y="797"/>
                </a:lnTo>
                <a:lnTo>
                  <a:pt x="73" y="795"/>
                </a:lnTo>
                <a:lnTo>
                  <a:pt x="82" y="798"/>
                </a:lnTo>
                <a:lnTo>
                  <a:pt x="92" y="808"/>
                </a:lnTo>
                <a:lnTo>
                  <a:pt x="103" y="823"/>
                </a:lnTo>
                <a:lnTo>
                  <a:pt x="112" y="845"/>
                </a:lnTo>
                <a:lnTo>
                  <a:pt x="120" y="869"/>
                </a:lnTo>
                <a:lnTo>
                  <a:pt x="124" y="895"/>
                </a:lnTo>
                <a:lnTo>
                  <a:pt x="130" y="920"/>
                </a:lnTo>
                <a:lnTo>
                  <a:pt x="136" y="946"/>
                </a:lnTo>
                <a:lnTo>
                  <a:pt x="146" y="968"/>
                </a:lnTo>
                <a:lnTo>
                  <a:pt x="146" y="954"/>
                </a:lnTo>
                <a:lnTo>
                  <a:pt x="144" y="937"/>
                </a:lnTo>
                <a:lnTo>
                  <a:pt x="141" y="917"/>
                </a:lnTo>
                <a:lnTo>
                  <a:pt x="136" y="895"/>
                </a:lnTo>
                <a:lnTo>
                  <a:pt x="133" y="872"/>
                </a:lnTo>
                <a:lnTo>
                  <a:pt x="129" y="850"/>
                </a:lnTo>
                <a:lnTo>
                  <a:pt x="127" y="826"/>
                </a:lnTo>
                <a:lnTo>
                  <a:pt x="125" y="804"/>
                </a:lnTo>
                <a:lnTo>
                  <a:pt x="125" y="782"/>
                </a:lnTo>
                <a:lnTo>
                  <a:pt x="129" y="762"/>
                </a:lnTo>
                <a:lnTo>
                  <a:pt x="134" y="745"/>
                </a:lnTo>
                <a:lnTo>
                  <a:pt x="143" y="731"/>
                </a:lnTo>
                <a:lnTo>
                  <a:pt x="156" y="720"/>
                </a:lnTo>
                <a:lnTo>
                  <a:pt x="164" y="719"/>
                </a:lnTo>
                <a:lnTo>
                  <a:pt x="171" y="725"/>
                </a:lnTo>
                <a:lnTo>
                  <a:pt x="179" y="737"/>
                </a:lnTo>
                <a:lnTo>
                  <a:pt x="187" y="754"/>
                </a:lnTo>
                <a:lnTo>
                  <a:pt x="193" y="774"/>
                </a:lnTo>
                <a:lnTo>
                  <a:pt x="200" y="797"/>
                </a:lnTo>
                <a:lnTo>
                  <a:pt x="205" y="821"/>
                </a:lnTo>
                <a:lnTo>
                  <a:pt x="211" y="844"/>
                </a:lnTo>
                <a:lnTo>
                  <a:pt x="215" y="867"/>
                </a:lnTo>
                <a:lnTo>
                  <a:pt x="219" y="888"/>
                </a:lnTo>
                <a:lnTo>
                  <a:pt x="221" y="904"/>
                </a:lnTo>
                <a:lnTo>
                  <a:pt x="224" y="916"/>
                </a:lnTo>
                <a:lnTo>
                  <a:pt x="225" y="919"/>
                </a:lnTo>
                <a:lnTo>
                  <a:pt x="224" y="912"/>
                </a:lnTo>
                <a:lnTo>
                  <a:pt x="221" y="901"/>
                </a:lnTo>
                <a:lnTo>
                  <a:pt x="219" y="888"/>
                </a:lnTo>
                <a:lnTo>
                  <a:pt x="216" y="869"/>
                </a:lnTo>
                <a:lnTo>
                  <a:pt x="214" y="848"/>
                </a:lnTo>
                <a:lnTo>
                  <a:pt x="209" y="805"/>
                </a:lnTo>
                <a:lnTo>
                  <a:pt x="208" y="783"/>
                </a:lnTo>
                <a:lnTo>
                  <a:pt x="208" y="761"/>
                </a:lnTo>
                <a:lnTo>
                  <a:pt x="209" y="742"/>
                </a:lnTo>
                <a:lnTo>
                  <a:pt x="212" y="725"/>
                </a:lnTo>
                <a:lnTo>
                  <a:pt x="215" y="711"/>
                </a:lnTo>
                <a:lnTo>
                  <a:pt x="220" y="702"/>
                </a:lnTo>
                <a:lnTo>
                  <a:pt x="227" y="697"/>
                </a:lnTo>
                <a:lnTo>
                  <a:pt x="237" y="697"/>
                </a:lnTo>
                <a:lnTo>
                  <a:pt x="247" y="702"/>
                </a:lnTo>
                <a:lnTo>
                  <a:pt x="255" y="714"/>
                </a:lnTo>
                <a:lnTo>
                  <a:pt x="263" y="731"/>
                </a:lnTo>
                <a:lnTo>
                  <a:pt x="269" y="751"/>
                </a:lnTo>
                <a:lnTo>
                  <a:pt x="276" y="774"/>
                </a:lnTo>
                <a:lnTo>
                  <a:pt x="283" y="800"/>
                </a:lnTo>
                <a:lnTo>
                  <a:pt x="291" y="855"/>
                </a:lnTo>
                <a:lnTo>
                  <a:pt x="296" y="883"/>
                </a:lnTo>
                <a:lnTo>
                  <a:pt x="299" y="910"/>
                </a:lnTo>
                <a:lnTo>
                  <a:pt x="302" y="935"/>
                </a:lnTo>
                <a:lnTo>
                  <a:pt x="304" y="958"/>
                </a:lnTo>
                <a:lnTo>
                  <a:pt x="307" y="976"/>
                </a:lnTo>
                <a:lnTo>
                  <a:pt x="309" y="991"/>
                </a:lnTo>
                <a:lnTo>
                  <a:pt x="310" y="1001"/>
                </a:lnTo>
                <a:lnTo>
                  <a:pt x="312" y="1016"/>
                </a:lnTo>
                <a:lnTo>
                  <a:pt x="315" y="1035"/>
                </a:lnTo>
                <a:lnTo>
                  <a:pt x="319" y="1055"/>
                </a:lnTo>
                <a:lnTo>
                  <a:pt x="323" y="1074"/>
                </a:lnTo>
                <a:lnTo>
                  <a:pt x="328" y="1094"/>
                </a:lnTo>
                <a:lnTo>
                  <a:pt x="336" y="1112"/>
                </a:lnTo>
                <a:lnTo>
                  <a:pt x="346" y="1129"/>
                </a:lnTo>
                <a:lnTo>
                  <a:pt x="358" y="1141"/>
                </a:lnTo>
                <a:lnTo>
                  <a:pt x="372" y="1148"/>
                </a:lnTo>
                <a:lnTo>
                  <a:pt x="391" y="1152"/>
                </a:lnTo>
                <a:lnTo>
                  <a:pt x="410" y="1151"/>
                </a:lnTo>
                <a:lnTo>
                  <a:pt x="430" y="1146"/>
                </a:lnTo>
                <a:lnTo>
                  <a:pt x="449" y="1139"/>
                </a:lnTo>
                <a:lnTo>
                  <a:pt x="489" y="1121"/>
                </a:lnTo>
                <a:lnTo>
                  <a:pt x="508" y="1114"/>
                </a:lnTo>
                <a:lnTo>
                  <a:pt x="528" y="1108"/>
                </a:lnTo>
                <a:lnTo>
                  <a:pt x="548" y="1105"/>
                </a:lnTo>
                <a:lnTo>
                  <a:pt x="567" y="1107"/>
                </a:lnTo>
                <a:lnTo>
                  <a:pt x="586" y="1114"/>
                </a:lnTo>
                <a:lnTo>
                  <a:pt x="604" y="1127"/>
                </a:lnTo>
                <a:lnTo>
                  <a:pt x="613" y="1138"/>
                </a:lnTo>
                <a:lnTo>
                  <a:pt x="615" y="1148"/>
                </a:lnTo>
                <a:lnTo>
                  <a:pt x="612" y="1158"/>
                </a:lnTo>
                <a:lnTo>
                  <a:pt x="603" y="1168"/>
                </a:lnTo>
                <a:lnTo>
                  <a:pt x="591" y="1178"/>
                </a:lnTo>
                <a:lnTo>
                  <a:pt x="576" y="1187"/>
                </a:lnTo>
                <a:lnTo>
                  <a:pt x="559" y="1195"/>
                </a:lnTo>
                <a:lnTo>
                  <a:pt x="540" y="1204"/>
                </a:lnTo>
                <a:lnTo>
                  <a:pt x="521" y="1212"/>
                </a:lnTo>
                <a:lnTo>
                  <a:pt x="504" y="1219"/>
                </a:lnTo>
                <a:lnTo>
                  <a:pt x="476" y="1234"/>
                </a:lnTo>
                <a:lnTo>
                  <a:pt x="466" y="1240"/>
                </a:lnTo>
                <a:lnTo>
                  <a:pt x="432" y="1273"/>
                </a:lnTo>
                <a:lnTo>
                  <a:pt x="403" y="1306"/>
                </a:lnTo>
                <a:lnTo>
                  <a:pt x="379" y="1340"/>
                </a:lnTo>
                <a:lnTo>
                  <a:pt x="358" y="1376"/>
                </a:lnTo>
                <a:lnTo>
                  <a:pt x="343" y="1415"/>
                </a:lnTo>
                <a:lnTo>
                  <a:pt x="332" y="1455"/>
                </a:lnTo>
                <a:lnTo>
                  <a:pt x="326" y="1496"/>
                </a:lnTo>
                <a:lnTo>
                  <a:pt x="325" y="1541"/>
                </a:lnTo>
                <a:lnTo>
                  <a:pt x="328" y="1589"/>
                </a:lnTo>
                <a:lnTo>
                  <a:pt x="332" y="1607"/>
                </a:lnTo>
                <a:lnTo>
                  <a:pt x="338" y="1621"/>
                </a:lnTo>
                <a:lnTo>
                  <a:pt x="347" y="1631"/>
                </a:lnTo>
                <a:lnTo>
                  <a:pt x="357" y="1639"/>
                </a:lnTo>
                <a:lnTo>
                  <a:pt x="369" y="1647"/>
                </a:lnTo>
                <a:lnTo>
                  <a:pt x="382" y="1655"/>
                </a:lnTo>
                <a:lnTo>
                  <a:pt x="396" y="1662"/>
                </a:lnTo>
                <a:lnTo>
                  <a:pt x="404" y="1664"/>
                </a:lnTo>
                <a:lnTo>
                  <a:pt x="419" y="1664"/>
                </a:lnTo>
                <a:lnTo>
                  <a:pt x="425" y="1666"/>
                </a:lnTo>
                <a:lnTo>
                  <a:pt x="432" y="1670"/>
                </a:lnTo>
                <a:lnTo>
                  <a:pt x="436" y="1679"/>
                </a:lnTo>
                <a:lnTo>
                  <a:pt x="437" y="1690"/>
                </a:lnTo>
                <a:lnTo>
                  <a:pt x="437" y="1702"/>
                </a:lnTo>
                <a:lnTo>
                  <a:pt x="436" y="1715"/>
                </a:lnTo>
                <a:lnTo>
                  <a:pt x="434" y="1728"/>
                </a:lnTo>
                <a:lnTo>
                  <a:pt x="432" y="1739"/>
                </a:lnTo>
                <a:lnTo>
                  <a:pt x="431" y="1747"/>
                </a:lnTo>
                <a:lnTo>
                  <a:pt x="429" y="1766"/>
                </a:lnTo>
                <a:lnTo>
                  <a:pt x="428" y="1784"/>
                </a:lnTo>
                <a:lnTo>
                  <a:pt x="431" y="1799"/>
                </a:lnTo>
                <a:lnTo>
                  <a:pt x="435" y="1811"/>
                </a:lnTo>
                <a:lnTo>
                  <a:pt x="440" y="1822"/>
                </a:lnTo>
                <a:lnTo>
                  <a:pt x="443" y="1835"/>
                </a:lnTo>
                <a:lnTo>
                  <a:pt x="451" y="1878"/>
                </a:lnTo>
                <a:lnTo>
                  <a:pt x="461" y="1963"/>
                </a:lnTo>
                <a:lnTo>
                  <a:pt x="470" y="2007"/>
                </a:lnTo>
                <a:lnTo>
                  <a:pt x="480" y="2054"/>
                </a:lnTo>
                <a:lnTo>
                  <a:pt x="491" y="2148"/>
                </a:lnTo>
                <a:lnTo>
                  <a:pt x="500" y="2195"/>
                </a:lnTo>
                <a:lnTo>
                  <a:pt x="525" y="2287"/>
                </a:lnTo>
                <a:lnTo>
                  <a:pt x="556" y="2380"/>
                </a:lnTo>
                <a:lnTo>
                  <a:pt x="589" y="2471"/>
                </a:lnTo>
                <a:lnTo>
                  <a:pt x="623" y="2561"/>
                </a:lnTo>
                <a:lnTo>
                  <a:pt x="634" y="2513"/>
                </a:lnTo>
                <a:lnTo>
                  <a:pt x="639" y="2467"/>
                </a:lnTo>
                <a:lnTo>
                  <a:pt x="640" y="2422"/>
                </a:lnTo>
                <a:lnTo>
                  <a:pt x="637" y="2378"/>
                </a:lnTo>
                <a:lnTo>
                  <a:pt x="632" y="2334"/>
                </a:lnTo>
                <a:lnTo>
                  <a:pt x="624" y="2291"/>
                </a:lnTo>
                <a:lnTo>
                  <a:pt x="604" y="2203"/>
                </a:lnTo>
                <a:lnTo>
                  <a:pt x="593" y="2159"/>
                </a:lnTo>
                <a:lnTo>
                  <a:pt x="584" y="2114"/>
                </a:lnTo>
                <a:lnTo>
                  <a:pt x="576" y="2067"/>
                </a:lnTo>
                <a:lnTo>
                  <a:pt x="565" y="1980"/>
                </a:lnTo>
                <a:lnTo>
                  <a:pt x="557" y="1891"/>
                </a:lnTo>
                <a:lnTo>
                  <a:pt x="549" y="1804"/>
                </a:lnTo>
                <a:lnTo>
                  <a:pt x="548" y="1796"/>
                </a:lnTo>
                <a:lnTo>
                  <a:pt x="548" y="1787"/>
                </a:lnTo>
                <a:lnTo>
                  <a:pt x="547" y="1775"/>
                </a:lnTo>
                <a:lnTo>
                  <a:pt x="545" y="1760"/>
                </a:lnTo>
                <a:lnTo>
                  <a:pt x="545" y="1731"/>
                </a:lnTo>
                <a:lnTo>
                  <a:pt x="547" y="1716"/>
                </a:lnTo>
                <a:lnTo>
                  <a:pt x="548" y="1703"/>
                </a:lnTo>
                <a:lnTo>
                  <a:pt x="551" y="1691"/>
                </a:lnTo>
                <a:lnTo>
                  <a:pt x="556" y="1681"/>
                </a:lnTo>
                <a:lnTo>
                  <a:pt x="563" y="1674"/>
                </a:lnTo>
                <a:lnTo>
                  <a:pt x="571" y="1671"/>
                </a:lnTo>
                <a:lnTo>
                  <a:pt x="580" y="1672"/>
                </a:lnTo>
                <a:lnTo>
                  <a:pt x="593" y="1678"/>
                </a:lnTo>
                <a:lnTo>
                  <a:pt x="595" y="1675"/>
                </a:lnTo>
                <a:lnTo>
                  <a:pt x="599" y="1670"/>
                </a:lnTo>
                <a:lnTo>
                  <a:pt x="605" y="1663"/>
                </a:lnTo>
                <a:lnTo>
                  <a:pt x="615" y="1656"/>
                </a:lnTo>
                <a:lnTo>
                  <a:pt x="626" y="1646"/>
                </a:lnTo>
                <a:lnTo>
                  <a:pt x="637" y="1637"/>
                </a:lnTo>
                <a:lnTo>
                  <a:pt x="648" y="1630"/>
                </a:lnTo>
                <a:lnTo>
                  <a:pt x="658" y="1623"/>
                </a:lnTo>
                <a:lnTo>
                  <a:pt x="665" y="1618"/>
                </a:lnTo>
                <a:lnTo>
                  <a:pt x="670" y="1615"/>
                </a:lnTo>
                <a:lnTo>
                  <a:pt x="695" y="1609"/>
                </a:lnTo>
                <a:lnTo>
                  <a:pt x="747" y="1604"/>
                </a:lnTo>
                <a:lnTo>
                  <a:pt x="773" y="1601"/>
                </a:lnTo>
                <a:lnTo>
                  <a:pt x="799" y="1595"/>
                </a:lnTo>
                <a:lnTo>
                  <a:pt x="825" y="1582"/>
                </a:lnTo>
                <a:lnTo>
                  <a:pt x="850" y="1567"/>
                </a:lnTo>
                <a:lnTo>
                  <a:pt x="874" y="1552"/>
                </a:lnTo>
                <a:lnTo>
                  <a:pt x="899" y="1538"/>
                </a:lnTo>
                <a:lnTo>
                  <a:pt x="926" y="1527"/>
                </a:lnTo>
                <a:lnTo>
                  <a:pt x="934" y="1525"/>
                </a:lnTo>
                <a:lnTo>
                  <a:pt x="946" y="1524"/>
                </a:lnTo>
                <a:lnTo>
                  <a:pt x="960" y="1522"/>
                </a:lnTo>
                <a:lnTo>
                  <a:pt x="975" y="1519"/>
                </a:lnTo>
                <a:lnTo>
                  <a:pt x="988" y="1517"/>
                </a:lnTo>
                <a:lnTo>
                  <a:pt x="998" y="1515"/>
                </a:lnTo>
                <a:lnTo>
                  <a:pt x="1004" y="1513"/>
                </a:lnTo>
                <a:lnTo>
                  <a:pt x="1030" y="1481"/>
                </a:lnTo>
                <a:lnTo>
                  <a:pt x="1055" y="1451"/>
                </a:lnTo>
                <a:lnTo>
                  <a:pt x="1083" y="1448"/>
                </a:lnTo>
                <a:lnTo>
                  <a:pt x="1099" y="1444"/>
                </a:lnTo>
                <a:lnTo>
                  <a:pt x="1111" y="1436"/>
                </a:lnTo>
                <a:lnTo>
                  <a:pt x="1119" y="1424"/>
                </a:lnTo>
                <a:lnTo>
                  <a:pt x="1126" y="1410"/>
                </a:lnTo>
                <a:lnTo>
                  <a:pt x="1130" y="1394"/>
                </a:lnTo>
                <a:lnTo>
                  <a:pt x="1132" y="1375"/>
                </a:lnTo>
                <a:lnTo>
                  <a:pt x="1135" y="1356"/>
                </a:lnTo>
                <a:lnTo>
                  <a:pt x="1136" y="1336"/>
                </a:lnTo>
                <a:lnTo>
                  <a:pt x="1136" y="1316"/>
                </a:lnTo>
                <a:lnTo>
                  <a:pt x="1137" y="1298"/>
                </a:lnTo>
                <a:lnTo>
                  <a:pt x="1135" y="1279"/>
                </a:lnTo>
                <a:lnTo>
                  <a:pt x="1128" y="1263"/>
                </a:lnTo>
                <a:lnTo>
                  <a:pt x="1116" y="1248"/>
                </a:lnTo>
                <a:lnTo>
                  <a:pt x="1101" y="1234"/>
                </a:lnTo>
                <a:lnTo>
                  <a:pt x="1082" y="1220"/>
                </a:lnTo>
                <a:lnTo>
                  <a:pt x="1063" y="1208"/>
                </a:lnTo>
                <a:lnTo>
                  <a:pt x="1021" y="1187"/>
                </a:lnTo>
                <a:lnTo>
                  <a:pt x="1001" y="1176"/>
                </a:lnTo>
                <a:lnTo>
                  <a:pt x="984" y="1166"/>
                </a:lnTo>
                <a:lnTo>
                  <a:pt x="970" y="1156"/>
                </a:lnTo>
                <a:lnTo>
                  <a:pt x="944" y="1135"/>
                </a:lnTo>
                <a:lnTo>
                  <a:pt x="915" y="1115"/>
                </a:lnTo>
                <a:lnTo>
                  <a:pt x="886" y="1096"/>
                </a:lnTo>
                <a:lnTo>
                  <a:pt x="856" y="1081"/>
                </a:lnTo>
                <a:lnTo>
                  <a:pt x="832" y="1070"/>
                </a:lnTo>
                <a:lnTo>
                  <a:pt x="820" y="1066"/>
                </a:lnTo>
                <a:lnTo>
                  <a:pt x="809" y="1066"/>
                </a:lnTo>
                <a:lnTo>
                  <a:pt x="797" y="1069"/>
                </a:lnTo>
                <a:lnTo>
                  <a:pt x="785" y="1078"/>
                </a:lnTo>
                <a:lnTo>
                  <a:pt x="783" y="1082"/>
                </a:lnTo>
                <a:lnTo>
                  <a:pt x="780" y="1090"/>
                </a:lnTo>
                <a:lnTo>
                  <a:pt x="776" y="1107"/>
                </a:lnTo>
                <a:lnTo>
                  <a:pt x="775" y="1115"/>
                </a:lnTo>
                <a:lnTo>
                  <a:pt x="775" y="1120"/>
                </a:lnTo>
                <a:lnTo>
                  <a:pt x="777" y="1121"/>
                </a:lnTo>
                <a:lnTo>
                  <a:pt x="763" y="1126"/>
                </a:lnTo>
                <a:lnTo>
                  <a:pt x="751" y="1124"/>
                </a:lnTo>
                <a:lnTo>
                  <a:pt x="739" y="1119"/>
                </a:lnTo>
                <a:lnTo>
                  <a:pt x="729" y="1109"/>
                </a:lnTo>
                <a:lnTo>
                  <a:pt x="720" y="1097"/>
                </a:lnTo>
                <a:lnTo>
                  <a:pt x="712" y="1084"/>
                </a:lnTo>
                <a:lnTo>
                  <a:pt x="706" y="1069"/>
                </a:lnTo>
                <a:lnTo>
                  <a:pt x="699" y="1052"/>
                </a:lnTo>
                <a:lnTo>
                  <a:pt x="694" y="1037"/>
                </a:lnTo>
                <a:lnTo>
                  <a:pt x="689" y="1024"/>
                </a:lnTo>
                <a:lnTo>
                  <a:pt x="685" y="1012"/>
                </a:lnTo>
                <a:lnTo>
                  <a:pt x="675" y="987"/>
                </a:lnTo>
                <a:lnTo>
                  <a:pt x="664" y="965"/>
                </a:lnTo>
                <a:lnTo>
                  <a:pt x="651" y="948"/>
                </a:lnTo>
                <a:lnTo>
                  <a:pt x="636" y="930"/>
                </a:lnTo>
                <a:lnTo>
                  <a:pt x="615" y="914"/>
                </a:lnTo>
                <a:lnTo>
                  <a:pt x="607" y="907"/>
                </a:lnTo>
                <a:lnTo>
                  <a:pt x="597" y="900"/>
                </a:lnTo>
                <a:lnTo>
                  <a:pt x="587" y="890"/>
                </a:lnTo>
                <a:lnTo>
                  <a:pt x="577" y="879"/>
                </a:lnTo>
                <a:lnTo>
                  <a:pt x="571" y="868"/>
                </a:lnTo>
                <a:lnTo>
                  <a:pt x="565" y="856"/>
                </a:lnTo>
                <a:lnTo>
                  <a:pt x="565" y="844"/>
                </a:lnTo>
                <a:lnTo>
                  <a:pt x="568" y="832"/>
                </a:lnTo>
                <a:lnTo>
                  <a:pt x="579" y="821"/>
                </a:lnTo>
                <a:lnTo>
                  <a:pt x="587" y="819"/>
                </a:lnTo>
                <a:lnTo>
                  <a:pt x="596" y="819"/>
                </a:lnTo>
                <a:lnTo>
                  <a:pt x="604" y="822"/>
                </a:lnTo>
                <a:lnTo>
                  <a:pt x="615" y="824"/>
                </a:lnTo>
                <a:lnTo>
                  <a:pt x="624" y="827"/>
                </a:lnTo>
                <a:lnTo>
                  <a:pt x="633" y="826"/>
                </a:lnTo>
                <a:lnTo>
                  <a:pt x="640" y="821"/>
                </a:lnTo>
                <a:lnTo>
                  <a:pt x="647" y="810"/>
                </a:lnTo>
                <a:lnTo>
                  <a:pt x="648" y="799"/>
                </a:lnTo>
                <a:lnTo>
                  <a:pt x="644" y="790"/>
                </a:lnTo>
                <a:lnTo>
                  <a:pt x="635" y="781"/>
                </a:lnTo>
                <a:lnTo>
                  <a:pt x="624" y="772"/>
                </a:lnTo>
                <a:lnTo>
                  <a:pt x="612" y="764"/>
                </a:lnTo>
                <a:lnTo>
                  <a:pt x="586" y="747"/>
                </a:lnTo>
                <a:lnTo>
                  <a:pt x="575" y="738"/>
                </a:lnTo>
                <a:lnTo>
                  <a:pt x="566" y="728"/>
                </a:lnTo>
                <a:lnTo>
                  <a:pt x="562" y="719"/>
                </a:lnTo>
                <a:lnTo>
                  <a:pt x="562" y="722"/>
                </a:lnTo>
                <a:lnTo>
                  <a:pt x="556" y="709"/>
                </a:lnTo>
                <a:lnTo>
                  <a:pt x="547" y="692"/>
                </a:lnTo>
                <a:lnTo>
                  <a:pt x="535" y="675"/>
                </a:lnTo>
                <a:lnTo>
                  <a:pt x="521" y="658"/>
                </a:lnTo>
                <a:lnTo>
                  <a:pt x="511" y="640"/>
                </a:lnTo>
                <a:lnTo>
                  <a:pt x="503" y="623"/>
                </a:lnTo>
                <a:lnTo>
                  <a:pt x="493" y="590"/>
                </a:lnTo>
                <a:lnTo>
                  <a:pt x="484" y="556"/>
                </a:lnTo>
                <a:lnTo>
                  <a:pt x="475" y="523"/>
                </a:lnTo>
                <a:lnTo>
                  <a:pt x="466" y="535"/>
                </a:lnTo>
                <a:lnTo>
                  <a:pt x="458" y="548"/>
                </a:lnTo>
                <a:lnTo>
                  <a:pt x="454" y="502"/>
                </a:lnTo>
                <a:lnTo>
                  <a:pt x="455" y="452"/>
                </a:lnTo>
                <a:lnTo>
                  <a:pt x="460" y="403"/>
                </a:lnTo>
                <a:lnTo>
                  <a:pt x="472" y="354"/>
                </a:lnTo>
                <a:lnTo>
                  <a:pt x="488" y="306"/>
                </a:lnTo>
                <a:lnTo>
                  <a:pt x="507" y="260"/>
                </a:lnTo>
                <a:lnTo>
                  <a:pt x="531" y="218"/>
                </a:lnTo>
                <a:lnTo>
                  <a:pt x="559" y="180"/>
                </a:lnTo>
                <a:lnTo>
                  <a:pt x="587" y="148"/>
                </a:lnTo>
                <a:lnTo>
                  <a:pt x="615" y="123"/>
                </a:lnTo>
                <a:lnTo>
                  <a:pt x="646" y="102"/>
                </a:lnTo>
                <a:lnTo>
                  <a:pt x="679" y="85"/>
                </a:lnTo>
                <a:lnTo>
                  <a:pt x="713" y="70"/>
                </a:lnTo>
                <a:lnTo>
                  <a:pt x="753" y="55"/>
                </a:lnTo>
                <a:lnTo>
                  <a:pt x="782" y="48"/>
                </a:lnTo>
                <a:lnTo>
                  <a:pt x="841" y="41"/>
                </a:lnTo>
                <a:lnTo>
                  <a:pt x="871" y="37"/>
                </a:lnTo>
                <a:lnTo>
                  <a:pt x="898" y="30"/>
                </a:lnTo>
                <a:lnTo>
                  <a:pt x="924" y="23"/>
                </a:lnTo>
                <a:lnTo>
                  <a:pt x="949" y="15"/>
                </a:lnTo>
                <a:lnTo>
                  <a:pt x="973" y="7"/>
                </a:lnTo>
                <a:lnTo>
                  <a:pt x="997" y="2"/>
                </a:lnTo>
                <a:lnTo>
                  <a:pt x="1021" y="0"/>
                </a:lnTo>
                <a:close/>
              </a:path>
            </a:pathLst>
          </a:custGeom>
          <a:solidFill>
            <a:srgbClr val="191919"/>
          </a:solidFill>
          <a:ln w="0">
            <a:solidFill>
              <a:srgbClr val="191919"/>
            </a:solidFill>
            <a:prstDash val="solid"/>
            <a:round/>
            <a:headEnd/>
            <a:tailEnd/>
          </a:ln>
        </p:spPr>
        <p:txBody>
          <a:bodyPr/>
          <a:lstStyle/>
          <a:p>
            <a:endParaRPr lang="ja-JP" altLang="en-US"/>
          </a:p>
        </p:txBody>
      </p:sp>
      <p:sp>
        <p:nvSpPr>
          <p:cNvPr id="53" name="AutoShape 1156"/>
          <p:cNvSpPr>
            <a:spLocks noChangeArrowheads="1"/>
          </p:cNvSpPr>
          <p:nvPr/>
        </p:nvSpPr>
        <p:spPr bwMode="auto">
          <a:xfrm>
            <a:off x="2902978" y="3903145"/>
            <a:ext cx="317643" cy="245935"/>
          </a:xfrm>
          <a:prstGeom prst="irregularSeal2">
            <a:avLst/>
          </a:prstGeom>
          <a:solidFill>
            <a:srgbClr val="FFFF00"/>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4" name="Freeform 1157"/>
          <p:cNvSpPr>
            <a:spLocks noEditPoints="1"/>
          </p:cNvSpPr>
          <p:nvPr/>
        </p:nvSpPr>
        <p:spPr bwMode="auto">
          <a:xfrm>
            <a:off x="2961250" y="3900071"/>
            <a:ext cx="162249" cy="174204"/>
          </a:xfrm>
          <a:custGeom>
            <a:avLst/>
            <a:gdLst>
              <a:gd name="T0" fmla="*/ 0 w 3086"/>
              <a:gd name="T1" fmla="*/ 0 h 3567"/>
              <a:gd name="T2" fmla="*/ 0 w 3086"/>
              <a:gd name="T3" fmla="*/ 0 h 3567"/>
              <a:gd name="T4" fmla="*/ 0 w 3086"/>
              <a:gd name="T5" fmla="*/ 0 h 3567"/>
              <a:gd name="T6" fmla="*/ 0 w 3086"/>
              <a:gd name="T7" fmla="*/ 0 h 3567"/>
              <a:gd name="T8" fmla="*/ 0 w 3086"/>
              <a:gd name="T9" fmla="*/ 0 h 3567"/>
              <a:gd name="T10" fmla="*/ 0 w 3086"/>
              <a:gd name="T11" fmla="*/ 0 h 3567"/>
              <a:gd name="T12" fmla="*/ 0 w 3086"/>
              <a:gd name="T13" fmla="*/ 0 h 3567"/>
              <a:gd name="T14" fmla="*/ 0 w 3086"/>
              <a:gd name="T15" fmla="*/ 0 h 3567"/>
              <a:gd name="T16" fmla="*/ 0 w 3086"/>
              <a:gd name="T17" fmla="*/ 0 h 3567"/>
              <a:gd name="T18" fmla="*/ 0 w 3086"/>
              <a:gd name="T19" fmla="*/ 0 h 3567"/>
              <a:gd name="T20" fmla="*/ 0 w 3086"/>
              <a:gd name="T21" fmla="*/ 0 h 3567"/>
              <a:gd name="T22" fmla="*/ 0 w 3086"/>
              <a:gd name="T23" fmla="*/ 0 h 3567"/>
              <a:gd name="T24" fmla="*/ 0 w 3086"/>
              <a:gd name="T25" fmla="*/ 0 h 3567"/>
              <a:gd name="T26" fmla="*/ 0 w 3086"/>
              <a:gd name="T27" fmla="*/ 0 h 3567"/>
              <a:gd name="T28" fmla="*/ 0 w 3086"/>
              <a:gd name="T29" fmla="*/ 0 h 3567"/>
              <a:gd name="T30" fmla="*/ 0 w 3086"/>
              <a:gd name="T31" fmla="*/ 0 h 3567"/>
              <a:gd name="T32" fmla="*/ 0 w 3086"/>
              <a:gd name="T33" fmla="*/ 0 h 3567"/>
              <a:gd name="T34" fmla="*/ 0 w 3086"/>
              <a:gd name="T35" fmla="*/ 0 h 3567"/>
              <a:gd name="T36" fmla="*/ 0 w 3086"/>
              <a:gd name="T37" fmla="*/ 0 h 3567"/>
              <a:gd name="T38" fmla="*/ 0 w 3086"/>
              <a:gd name="T39" fmla="*/ 0 h 3567"/>
              <a:gd name="T40" fmla="*/ 0 w 3086"/>
              <a:gd name="T41" fmla="*/ 0 h 3567"/>
              <a:gd name="T42" fmla="*/ 0 w 3086"/>
              <a:gd name="T43" fmla="*/ 0 h 3567"/>
              <a:gd name="T44" fmla="*/ 0 w 3086"/>
              <a:gd name="T45" fmla="*/ 0 h 3567"/>
              <a:gd name="T46" fmla="*/ 0 w 3086"/>
              <a:gd name="T47" fmla="*/ 0 h 3567"/>
              <a:gd name="T48" fmla="*/ 0 w 3086"/>
              <a:gd name="T49" fmla="*/ 0 h 3567"/>
              <a:gd name="T50" fmla="*/ 0 w 3086"/>
              <a:gd name="T51" fmla="*/ 0 h 3567"/>
              <a:gd name="T52" fmla="*/ 0 w 3086"/>
              <a:gd name="T53" fmla="*/ 0 h 3567"/>
              <a:gd name="T54" fmla="*/ 0 w 3086"/>
              <a:gd name="T55" fmla="*/ 0 h 3567"/>
              <a:gd name="T56" fmla="*/ 0 w 3086"/>
              <a:gd name="T57" fmla="*/ 0 h 3567"/>
              <a:gd name="T58" fmla="*/ 0 w 3086"/>
              <a:gd name="T59" fmla="*/ 0 h 3567"/>
              <a:gd name="T60" fmla="*/ 0 w 3086"/>
              <a:gd name="T61" fmla="*/ 0 h 3567"/>
              <a:gd name="T62" fmla="*/ 0 w 3086"/>
              <a:gd name="T63" fmla="*/ 0 h 3567"/>
              <a:gd name="T64" fmla="*/ 0 w 3086"/>
              <a:gd name="T65" fmla="*/ 0 h 3567"/>
              <a:gd name="T66" fmla="*/ 0 w 3086"/>
              <a:gd name="T67" fmla="*/ 0 h 3567"/>
              <a:gd name="T68" fmla="*/ 0 w 3086"/>
              <a:gd name="T69" fmla="*/ 0 h 3567"/>
              <a:gd name="T70" fmla="*/ 0 w 3086"/>
              <a:gd name="T71" fmla="*/ 0 h 3567"/>
              <a:gd name="T72" fmla="*/ 0 w 3086"/>
              <a:gd name="T73" fmla="*/ 0 h 3567"/>
              <a:gd name="T74" fmla="*/ 0 w 3086"/>
              <a:gd name="T75" fmla="*/ 0 h 3567"/>
              <a:gd name="T76" fmla="*/ 0 w 3086"/>
              <a:gd name="T77" fmla="*/ 0 h 3567"/>
              <a:gd name="T78" fmla="*/ 0 w 3086"/>
              <a:gd name="T79" fmla="*/ 0 h 3567"/>
              <a:gd name="T80" fmla="*/ 0 w 3086"/>
              <a:gd name="T81" fmla="*/ 0 h 3567"/>
              <a:gd name="T82" fmla="*/ 0 w 3086"/>
              <a:gd name="T83" fmla="*/ 0 h 3567"/>
              <a:gd name="T84" fmla="*/ 0 w 3086"/>
              <a:gd name="T85" fmla="*/ 0 h 3567"/>
              <a:gd name="T86" fmla="*/ 0 w 3086"/>
              <a:gd name="T87" fmla="*/ 0 h 3567"/>
              <a:gd name="T88" fmla="*/ 0 w 3086"/>
              <a:gd name="T89" fmla="*/ 0 h 3567"/>
              <a:gd name="T90" fmla="*/ 0 w 3086"/>
              <a:gd name="T91" fmla="*/ 0 h 3567"/>
              <a:gd name="T92" fmla="*/ 0 w 3086"/>
              <a:gd name="T93" fmla="*/ 0 h 3567"/>
              <a:gd name="T94" fmla="*/ 0 w 3086"/>
              <a:gd name="T95" fmla="*/ 0 h 3567"/>
              <a:gd name="T96" fmla="*/ 0 w 3086"/>
              <a:gd name="T97" fmla="*/ 0 h 3567"/>
              <a:gd name="T98" fmla="*/ 0 w 3086"/>
              <a:gd name="T99" fmla="*/ 0 h 3567"/>
              <a:gd name="T100" fmla="*/ 0 w 3086"/>
              <a:gd name="T101" fmla="*/ 0 h 3567"/>
              <a:gd name="T102" fmla="*/ 0 w 3086"/>
              <a:gd name="T103" fmla="*/ 0 h 3567"/>
              <a:gd name="T104" fmla="*/ 0 w 3086"/>
              <a:gd name="T105" fmla="*/ 0 h 3567"/>
              <a:gd name="T106" fmla="*/ 0 w 3086"/>
              <a:gd name="T107" fmla="*/ 0 h 3567"/>
              <a:gd name="T108" fmla="*/ 0 w 3086"/>
              <a:gd name="T109" fmla="*/ 0 h 3567"/>
              <a:gd name="T110" fmla="*/ 0 w 3086"/>
              <a:gd name="T111" fmla="*/ 0 h 3567"/>
              <a:gd name="T112" fmla="*/ 0 w 3086"/>
              <a:gd name="T113" fmla="*/ 0 h 3567"/>
              <a:gd name="T114" fmla="*/ 0 w 3086"/>
              <a:gd name="T115" fmla="*/ 0 h 3567"/>
              <a:gd name="T116" fmla="*/ 0 w 3086"/>
              <a:gd name="T117" fmla="*/ 0 h 3567"/>
              <a:gd name="T118" fmla="*/ 0 w 3086"/>
              <a:gd name="T119" fmla="*/ 0 h 3567"/>
              <a:gd name="T120" fmla="*/ 0 w 3086"/>
              <a:gd name="T121" fmla="*/ 0 h 356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86"/>
              <a:gd name="T184" fmla="*/ 0 h 3567"/>
              <a:gd name="T185" fmla="*/ 3086 w 3086"/>
              <a:gd name="T186" fmla="*/ 3567 h 356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86" h="3567">
                <a:moveTo>
                  <a:pt x="562" y="722"/>
                </a:moveTo>
                <a:lnTo>
                  <a:pt x="563" y="723"/>
                </a:lnTo>
                <a:lnTo>
                  <a:pt x="563" y="724"/>
                </a:lnTo>
                <a:lnTo>
                  <a:pt x="562" y="722"/>
                </a:lnTo>
                <a:close/>
                <a:moveTo>
                  <a:pt x="1021" y="0"/>
                </a:moveTo>
                <a:lnTo>
                  <a:pt x="1045" y="0"/>
                </a:lnTo>
                <a:lnTo>
                  <a:pt x="1069" y="4"/>
                </a:lnTo>
                <a:lnTo>
                  <a:pt x="1094" y="14"/>
                </a:lnTo>
                <a:lnTo>
                  <a:pt x="1121" y="29"/>
                </a:lnTo>
                <a:lnTo>
                  <a:pt x="1154" y="51"/>
                </a:lnTo>
                <a:lnTo>
                  <a:pt x="1185" y="71"/>
                </a:lnTo>
                <a:lnTo>
                  <a:pt x="1216" y="91"/>
                </a:lnTo>
                <a:lnTo>
                  <a:pt x="1249" y="113"/>
                </a:lnTo>
                <a:lnTo>
                  <a:pt x="1270" y="128"/>
                </a:lnTo>
                <a:lnTo>
                  <a:pt x="1286" y="147"/>
                </a:lnTo>
                <a:lnTo>
                  <a:pt x="1299" y="167"/>
                </a:lnTo>
                <a:lnTo>
                  <a:pt x="1311" y="187"/>
                </a:lnTo>
                <a:lnTo>
                  <a:pt x="1323" y="209"/>
                </a:lnTo>
                <a:lnTo>
                  <a:pt x="1334" y="232"/>
                </a:lnTo>
                <a:lnTo>
                  <a:pt x="1348" y="256"/>
                </a:lnTo>
                <a:lnTo>
                  <a:pt x="1354" y="268"/>
                </a:lnTo>
                <a:lnTo>
                  <a:pt x="1359" y="284"/>
                </a:lnTo>
                <a:lnTo>
                  <a:pt x="1364" y="303"/>
                </a:lnTo>
                <a:lnTo>
                  <a:pt x="1372" y="344"/>
                </a:lnTo>
                <a:lnTo>
                  <a:pt x="1377" y="366"/>
                </a:lnTo>
                <a:lnTo>
                  <a:pt x="1381" y="386"/>
                </a:lnTo>
                <a:lnTo>
                  <a:pt x="1388" y="403"/>
                </a:lnTo>
                <a:lnTo>
                  <a:pt x="1395" y="418"/>
                </a:lnTo>
                <a:lnTo>
                  <a:pt x="1405" y="427"/>
                </a:lnTo>
                <a:lnTo>
                  <a:pt x="1416" y="433"/>
                </a:lnTo>
                <a:lnTo>
                  <a:pt x="1415" y="419"/>
                </a:lnTo>
                <a:lnTo>
                  <a:pt x="1416" y="404"/>
                </a:lnTo>
                <a:lnTo>
                  <a:pt x="1418" y="389"/>
                </a:lnTo>
                <a:lnTo>
                  <a:pt x="1424" y="376"/>
                </a:lnTo>
                <a:lnTo>
                  <a:pt x="1431" y="365"/>
                </a:lnTo>
                <a:lnTo>
                  <a:pt x="1443" y="356"/>
                </a:lnTo>
                <a:lnTo>
                  <a:pt x="1459" y="367"/>
                </a:lnTo>
                <a:lnTo>
                  <a:pt x="1469" y="380"/>
                </a:lnTo>
                <a:lnTo>
                  <a:pt x="1477" y="395"/>
                </a:lnTo>
                <a:lnTo>
                  <a:pt x="1481" y="411"/>
                </a:lnTo>
                <a:lnTo>
                  <a:pt x="1484" y="427"/>
                </a:lnTo>
                <a:lnTo>
                  <a:pt x="1486" y="445"/>
                </a:lnTo>
                <a:lnTo>
                  <a:pt x="1487" y="462"/>
                </a:lnTo>
                <a:lnTo>
                  <a:pt x="1489" y="480"/>
                </a:lnTo>
                <a:lnTo>
                  <a:pt x="1492" y="497"/>
                </a:lnTo>
                <a:lnTo>
                  <a:pt x="1502" y="526"/>
                </a:lnTo>
                <a:lnTo>
                  <a:pt x="1528" y="582"/>
                </a:lnTo>
                <a:lnTo>
                  <a:pt x="1539" y="611"/>
                </a:lnTo>
                <a:lnTo>
                  <a:pt x="1543" y="619"/>
                </a:lnTo>
                <a:lnTo>
                  <a:pt x="1547" y="631"/>
                </a:lnTo>
                <a:lnTo>
                  <a:pt x="1552" y="646"/>
                </a:lnTo>
                <a:lnTo>
                  <a:pt x="1557" y="660"/>
                </a:lnTo>
                <a:lnTo>
                  <a:pt x="1561" y="675"/>
                </a:lnTo>
                <a:lnTo>
                  <a:pt x="1563" y="688"/>
                </a:lnTo>
                <a:lnTo>
                  <a:pt x="1562" y="700"/>
                </a:lnTo>
                <a:lnTo>
                  <a:pt x="1559" y="710"/>
                </a:lnTo>
                <a:lnTo>
                  <a:pt x="1552" y="716"/>
                </a:lnTo>
                <a:lnTo>
                  <a:pt x="1544" y="719"/>
                </a:lnTo>
                <a:lnTo>
                  <a:pt x="1533" y="720"/>
                </a:lnTo>
                <a:lnTo>
                  <a:pt x="1522" y="718"/>
                </a:lnTo>
                <a:lnTo>
                  <a:pt x="1512" y="714"/>
                </a:lnTo>
                <a:lnTo>
                  <a:pt x="1504" y="710"/>
                </a:lnTo>
                <a:lnTo>
                  <a:pt x="1499" y="706"/>
                </a:lnTo>
                <a:lnTo>
                  <a:pt x="1498" y="700"/>
                </a:lnTo>
                <a:lnTo>
                  <a:pt x="1493" y="716"/>
                </a:lnTo>
                <a:lnTo>
                  <a:pt x="1492" y="735"/>
                </a:lnTo>
                <a:lnTo>
                  <a:pt x="1496" y="752"/>
                </a:lnTo>
                <a:lnTo>
                  <a:pt x="1497" y="760"/>
                </a:lnTo>
                <a:lnTo>
                  <a:pt x="1498" y="771"/>
                </a:lnTo>
                <a:lnTo>
                  <a:pt x="1499" y="786"/>
                </a:lnTo>
                <a:lnTo>
                  <a:pt x="1502" y="823"/>
                </a:lnTo>
                <a:lnTo>
                  <a:pt x="1507" y="858"/>
                </a:lnTo>
                <a:lnTo>
                  <a:pt x="1513" y="892"/>
                </a:lnTo>
                <a:lnTo>
                  <a:pt x="1522" y="925"/>
                </a:lnTo>
                <a:lnTo>
                  <a:pt x="1535" y="960"/>
                </a:lnTo>
                <a:lnTo>
                  <a:pt x="1564" y="1028"/>
                </a:lnTo>
                <a:lnTo>
                  <a:pt x="1580" y="1062"/>
                </a:lnTo>
                <a:lnTo>
                  <a:pt x="1703" y="1213"/>
                </a:lnTo>
                <a:lnTo>
                  <a:pt x="1688" y="1224"/>
                </a:lnTo>
                <a:lnTo>
                  <a:pt x="1691" y="1224"/>
                </a:lnTo>
                <a:lnTo>
                  <a:pt x="1700" y="1223"/>
                </a:lnTo>
                <a:lnTo>
                  <a:pt x="1709" y="1222"/>
                </a:lnTo>
                <a:lnTo>
                  <a:pt x="1717" y="1220"/>
                </a:lnTo>
                <a:lnTo>
                  <a:pt x="1741" y="1220"/>
                </a:lnTo>
                <a:lnTo>
                  <a:pt x="1761" y="1225"/>
                </a:lnTo>
                <a:lnTo>
                  <a:pt x="1778" y="1232"/>
                </a:lnTo>
                <a:lnTo>
                  <a:pt x="1797" y="1240"/>
                </a:lnTo>
                <a:lnTo>
                  <a:pt x="1815" y="1249"/>
                </a:lnTo>
                <a:lnTo>
                  <a:pt x="1834" y="1255"/>
                </a:lnTo>
                <a:lnTo>
                  <a:pt x="1853" y="1259"/>
                </a:lnTo>
                <a:lnTo>
                  <a:pt x="1875" y="1259"/>
                </a:lnTo>
                <a:lnTo>
                  <a:pt x="1893" y="1254"/>
                </a:lnTo>
                <a:lnTo>
                  <a:pt x="1909" y="1248"/>
                </a:lnTo>
                <a:lnTo>
                  <a:pt x="1924" y="1241"/>
                </a:lnTo>
                <a:lnTo>
                  <a:pt x="1940" y="1234"/>
                </a:lnTo>
                <a:lnTo>
                  <a:pt x="1954" y="1227"/>
                </a:lnTo>
                <a:lnTo>
                  <a:pt x="1969" y="1224"/>
                </a:lnTo>
                <a:lnTo>
                  <a:pt x="1984" y="1224"/>
                </a:lnTo>
                <a:lnTo>
                  <a:pt x="2001" y="1229"/>
                </a:lnTo>
                <a:lnTo>
                  <a:pt x="2017" y="1240"/>
                </a:lnTo>
                <a:lnTo>
                  <a:pt x="2029" y="1223"/>
                </a:lnTo>
                <a:lnTo>
                  <a:pt x="2043" y="1212"/>
                </a:lnTo>
                <a:lnTo>
                  <a:pt x="2056" y="1205"/>
                </a:lnTo>
                <a:lnTo>
                  <a:pt x="2072" y="1203"/>
                </a:lnTo>
                <a:lnTo>
                  <a:pt x="2086" y="1203"/>
                </a:lnTo>
                <a:lnTo>
                  <a:pt x="2102" y="1205"/>
                </a:lnTo>
                <a:lnTo>
                  <a:pt x="2117" y="1207"/>
                </a:lnTo>
                <a:lnTo>
                  <a:pt x="2134" y="1211"/>
                </a:lnTo>
                <a:lnTo>
                  <a:pt x="2150" y="1212"/>
                </a:lnTo>
                <a:lnTo>
                  <a:pt x="2182" y="1210"/>
                </a:lnTo>
                <a:lnTo>
                  <a:pt x="2213" y="1204"/>
                </a:lnTo>
                <a:lnTo>
                  <a:pt x="2244" y="1195"/>
                </a:lnTo>
                <a:lnTo>
                  <a:pt x="2273" y="1184"/>
                </a:lnTo>
                <a:lnTo>
                  <a:pt x="2323" y="1165"/>
                </a:lnTo>
                <a:lnTo>
                  <a:pt x="2341" y="1157"/>
                </a:lnTo>
                <a:lnTo>
                  <a:pt x="2359" y="1150"/>
                </a:lnTo>
                <a:lnTo>
                  <a:pt x="2376" y="1144"/>
                </a:lnTo>
                <a:lnTo>
                  <a:pt x="2395" y="1142"/>
                </a:lnTo>
                <a:lnTo>
                  <a:pt x="2414" y="1142"/>
                </a:lnTo>
                <a:lnTo>
                  <a:pt x="2436" y="1147"/>
                </a:lnTo>
                <a:lnTo>
                  <a:pt x="2460" y="1158"/>
                </a:lnTo>
                <a:lnTo>
                  <a:pt x="2482" y="1174"/>
                </a:lnTo>
                <a:lnTo>
                  <a:pt x="2503" y="1193"/>
                </a:lnTo>
                <a:lnTo>
                  <a:pt x="2522" y="1216"/>
                </a:lnTo>
                <a:lnTo>
                  <a:pt x="2540" y="1241"/>
                </a:lnTo>
                <a:lnTo>
                  <a:pt x="2557" y="1267"/>
                </a:lnTo>
                <a:lnTo>
                  <a:pt x="2572" y="1295"/>
                </a:lnTo>
                <a:lnTo>
                  <a:pt x="2587" y="1321"/>
                </a:lnTo>
                <a:lnTo>
                  <a:pt x="2600" y="1345"/>
                </a:lnTo>
                <a:lnTo>
                  <a:pt x="2613" y="1368"/>
                </a:lnTo>
                <a:lnTo>
                  <a:pt x="2637" y="1410"/>
                </a:lnTo>
                <a:lnTo>
                  <a:pt x="2659" y="1457"/>
                </a:lnTo>
                <a:lnTo>
                  <a:pt x="2678" y="1505"/>
                </a:lnTo>
                <a:lnTo>
                  <a:pt x="2696" y="1555"/>
                </a:lnTo>
                <a:lnTo>
                  <a:pt x="2710" y="1606"/>
                </a:lnTo>
                <a:lnTo>
                  <a:pt x="2721" y="1654"/>
                </a:lnTo>
                <a:lnTo>
                  <a:pt x="2727" y="1696"/>
                </a:lnTo>
                <a:lnTo>
                  <a:pt x="2732" y="1738"/>
                </a:lnTo>
                <a:lnTo>
                  <a:pt x="2738" y="1779"/>
                </a:lnTo>
                <a:lnTo>
                  <a:pt x="2746" y="1819"/>
                </a:lnTo>
                <a:lnTo>
                  <a:pt x="2759" y="1872"/>
                </a:lnTo>
                <a:lnTo>
                  <a:pt x="2773" y="1923"/>
                </a:lnTo>
                <a:lnTo>
                  <a:pt x="2788" y="1973"/>
                </a:lnTo>
                <a:lnTo>
                  <a:pt x="2807" y="2021"/>
                </a:lnTo>
                <a:lnTo>
                  <a:pt x="2828" y="2069"/>
                </a:lnTo>
                <a:lnTo>
                  <a:pt x="2854" y="2116"/>
                </a:lnTo>
                <a:lnTo>
                  <a:pt x="2880" y="2161"/>
                </a:lnTo>
                <a:lnTo>
                  <a:pt x="2903" y="2209"/>
                </a:lnTo>
                <a:lnTo>
                  <a:pt x="2921" y="2257"/>
                </a:lnTo>
                <a:lnTo>
                  <a:pt x="2935" y="2307"/>
                </a:lnTo>
                <a:lnTo>
                  <a:pt x="2943" y="2366"/>
                </a:lnTo>
                <a:lnTo>
                  <a:pt x="2950" y="2425"/>
                </a:lnTo>
                <a:lnTo>
                  <a:pt x="2954" y="2485"/>
                </a:lnTo>
                <a:lnTo>
                  <a:pt x="2957" y="2545"/>
                </a:lnTo>
                <a:lnTo>
                  <a:pt x="2963" y="2605"/>
                </a:lnTo>
                <a:lnTo>
                  <a:pt x="2989" y="2886"/>
                </a:lnTo>
                <a:lnTo>
                  <a:pt x="3028" y="2996"/>
                </a:lnTo>
                <a:lnTo>
                  <a:pt x="3036" y="3082"/>
                </a:lnTo>
                <a:lnTo>
                  <a:pt x="3045" y="3166"/>
                </a:lnTo>
                <a:lnTo>
                  <a:pt x="3081" y="3247"/>
                </a:lnTo>
                <a:lnTo>
                  <a:pt x="3083" y="3276"/>
                </a:lnTo>
                <a:lnTo>
                  <a:pt x="3086" y="3304"/>
                </a:lnTo>
                <a:lnTo>
                  <a:pt x="3061" y="3335"/>
                </a:lnTo>
                <a:lnTo>
                  <a:pt x="3063" y="3363"/>
                </a:lnTo>
                <a:lnTo>
                  <a:pt x="3061" y="3402"/>
                </a:lnTo>
                <a:lnTo>
                  <a:pt x="3056" y="3440"/>
                </a:lnTo>
                <a:lnTo>
                  <a:pt x="937" y="3440"/>
                </a:lnTo>
                <a:lnTo>
                  <a:pt x="929" y="3408"/>
                </a:lnTo>
                <a:lnTo>
                  <a:pt x="923" y="3374"/>
                </a:lnTo>
                <a:lnTo>
                  <a:pt x="919" y="3339"/>
                </a:lnTo>
                <a:lnTo>
                  <a:pt x="914" y="3306"/>
                </a:lnTo>
                <a:lnTo>
                  <a:pt x="911" y="3276"/>
                </a:lnTo>
                <a:lnTo>
                  <a:pt x="908" y="3250"/>
                </a:lnTo>
                <a:lnTo>
                  <a:pt x="904" y="3232"/>
                </a:lnTo>
                <a:lnTo>
                  <a:pt x="900" y="3211"/>
                </a:lnTo>
                <a:lnTo>
                  <a:pt x="895" y="3188"/>
                </a:lnTo>
                <a:lnTo>
                  <a:pt x="890" y="3163"/>
                </a:lnTo>
                <a:lnTo>
                  <a:pt x="885" y="3138"/>
                </a:lnTo>
                <a:lnTo>
                  <a:pt x="881" y="3112"/>
                </a:lnTo>
                <a:lnTo>
                  <a:pt x="879" y="3087"/>
                </a:lnTo>
                <a:lnTo>
                  <a:pt x="879" y="3063"/>
                </a:lnTo>
                <a:lnTo>
                  <a:pt x="881" y="3040"/>
                </a:lnTo>
                <a:lnTo>
                  <a:pt x="887" y="3020"/>
                </a:lnTo>
                <a:lnTo>
                  <a:pt x="896" y="3004"/>
                </a:lnTo>
                <a:lnTo>
                  <a:pt x="877" y="3034"/>
                </a:lnTo>
                <a:lnTo>
                  <a:pt x="861" y="3066"/>
                </a:lnTo>
                <a:lnTo>
                  <a:pt x="848" y="3101"/>
                </a:lnTo>
                <a:lnTo>
                  <a:pt x="835" y="3137"/>
                </a:lnTo>
                <a:lnTo>
                  <a:pt x="824" y="3175"/>
                </a:lnTo>
                <a:lnTo>
                  <a:pt x="814" y="3212"/>
                </a:lnTo>
                <a:lnTo>
                  <a:pt x="803" y="3250"/>
                </a:lnTo>
                <a:lnTo>
                  <a:pt x="792" y="3284"/>
                </a:lnTo>
                <a:lnTo>
                  <a:pt x="781" y="3318"/>
                </a:lnTo>
                <a:lnTo>
                  <a:pt x="764" y="3364"/>
                </a:lnTo>
                <a:lnTo>
                  <a:pt x="754" y="3386"/>
                </a:lnTo>
                <a:lnTo>
                  <a:pt x="742" y="3408"/>
                </a:lnTo>
                <a:lnTo>
                  <a:pt x="728" y="3426"/>
                </a:lnTo>
                <a:lnTo>
                  <a:pt x="710" y="3444"/>
                </a:lnTo>
                <a:lnTo>
                  <a:pt x="691" y="3458"/>
                </a:lnTo>
                <a:lnTo>
                  <a:pt x="676" y="3466"/>
                </a:lnTo>
                <a:lnTo>
                  <a:pt x="664" y="3471"/>
                </a:lnTo>
                <a:lnTo>
                  <a:pt x="655" y="3476"/>
                </a:lnTo>
                <a:lnTo>
                  <a:pt x="645" y="3484"/>
                </a:lnTo>
                <a:lnTo>
                  <a:pt x="633" y="3494"/>
                </a:lnTo>
                <a:lnTo>
                  <a:pt x="625" y="3504"/>
                </a:lnTo>
                <a:lnTo>
                  <a:pt x="619" y="3516"/>
                </a:lnTo>
                <a:lnTo>
                  <a:pt x="612" y="3529"/>
                </a:lnTo>
                <a:lnTo>
                  <a:pt x="605" y="3541"/>
                </a:lnTo>
                <a:lnTo>
                  <a:pt x="597" y="3551"/>
                </a:lnTo>
                <a:lnTo>
                  <a:pt x="580" y="3560"/>
                </a:lnTo>
                <a:lnTo>
                  <a:pt x="567" y="3566"/>
                </a:lnTo>
                <a:lnTo>
                  <a:pt x="555" y="3567"/>
                </a:lnTo>
                <a:lnTo>
                  <a:pt x="545" y="3564"/>
                </a:lnTo>
                <a:lnTo>
                  <a:pt x="536" y="3558"/>
                </a:lnTo>
                <a:lnTo>
                  <a:pt x="528" y="3551"/>
                </a:lnTo>
                <a:lnTo>
                  <a:pt x="519" y="3541"/>
                </a:lnTo>
                <a:lnTo>
                  <a:pt x="512" y="3531"/>
                </a:lnTo>
                <a:lnTo>
                  <a:pt x="502" y="3521"/>
                </a:lnTo>
                <a:lnTo>
                  <a:pt x="492" y="3512"/>
                </a:lnTo>
                <a:lnTo>
                  <a:pt x="481" y="3506"/>
                </a:lnTo>
                <a:lnTo>
                  <a:pt x="470" y="3503"/>
                </a:lnTo>
                <a:lnTo>
                  <a:pt x="458" y="3500"/>
                </a:lnTo>
                <a:lnTo>
                  <a:pt x="446" y="3497"/>
                </a:lnTo>
                <a:lnTo>
                  <a:pt x="436" y="3492"/>
                </a:lnTo>
                <a:lnTo>
                  <a:pt x="429" y="3483"/>
                </a:lnTo>
                <a:lnTo>
                  <a:pt x="421" y="3472"/>
                </a:lnTo>
                <a:lnTo>
                  <a:pt x="416" y="3458"/>
                </a:lnTo>
                <a:lnTo>
                  <a:pt x="410" y="3445"/>
                </a:lnTo>
                <a:lnTo>
                  <a:pt x="405" y="3433"/>
                </a:lnTo>
                <a:lnTo>
                  <a:pt x="383" y="3384"/>
                </a:lnTo>
                <a:lnTo>
                  <a:pt x="367" y="3332"/>
                </a:lnTo>
                <a:lnTo>
                  <a:pt x="355" y="3280"/>
                </a:lnTo>
                <a:lnTo>
                  <a:pt x="347" y="3227"/>
                </a:lnTo>
                <a:lnTo>
                  <a:pt x="341" y="3173"/>
                </a:lnTo>
                <a:lnTo>
                  <a:pt x="340" y="3118"/>
                </a:lnTo>
                <a:lnTo>
                  <a:pt x="338" y="3080"/>
                </a:lnTo>
                <a:lnTo>
                  <a:pt x="333" y="3046"/>
                </a:lnTo>
                <a:lnTo>
                  <a:pt x="324" y="3011"/>
                </a:lnTo>
                <a:lnTo>
                  <a:pt x="304" y="2943"/>
                </a:lnTo>
                <a:lnTo>
                  <a:pt x="295" y="2908"/>
                </a:lnTo>
                <a:lnTo>
                  <a:pt x="286" y="2872"/>
                </a:lnTo>
                <a:lnTo>
                  <a:pt x="265" y="2763"/>
                </a:lnTo>
                <a:lnTo>
                  <a:pt x="242" y="2654"/>
                </a:lnTo>
                <a:lnTo>
                  <a:pt x="215" y="2546"/>
                </a:lnTo>
                <a:lnTo>
                  <a:pt x="193" y="2461"/>
                </a:lnTo>
                <a:lnTo>
                  <a:pt x="173" y="2375"/>
                </a:lnTo>
                <a:lnTo>
                  <a:pt x="158" y="2288"/>
                </a:lnTo>
                <a:lnTo>
                  <a:pt x="146" y="2201"/>
                </a:lnTo>
                <a:lnTo>
                  <a:pt x="140" y="2113"/>
                </a:lnTo>
                <a:lnTo>
                  <a:pt x="132" y="2044"/>
                </a:lnTo>
                <a:lnTo>
                  <a:pt x="120" y="1976"/>
                </a:lnTo>
                <a:lnTo>
                  <a:pt x="105" y="1910"/>
                </a:lnTo>
                <a:lnTo>
                  <a:pt x="88" y="1843"/>
                </a:lnTo>
                <a:lnTo>
                  <a:pt x="82" y="1806"/>
                </a:lnTo>
                <a:lnTo>
                  <a:pt x="77" y="1788"/>
                </a:lnTo>
                <a:lnTo>
                  <a:pt x="68" y="1768"/>
                </a:lnTo>
                <a:lnTo>
                  <a:pt x="62" y="1758"/>
                </a:lnTo>
                <a:lnTo>
                  <a:pt x="57" y="1750"/>
                </a:lnTo>
                <a:lnTo>
                  <a:pt x="55" y="1744"/>
                </a:lnTo>
                <a:lnTo>
                  <a:pt x="51" y="1727"/>
                </a:lnTo>
                <a:lnTo>
                  <a:pt x="51" y="1712"/>
                </a:lnTo>
                <a:lnTo>
                  <a:pt x="55" y="1703"/>
                </a:lnTo>
                <a:lnTo>
                  <a:pt x="60" y="1696"/>
                </a:lnTo>
                <a:lnTo>
                  <a:pt x="68" y="1692"/>
                </a:lnTo>
                <a:lnTo>
                  <a:pt x="77" y="1688"/>
                </a:lnTo>
                <a:lnTo>
                  <a:pt x="89" y="1686"/>
                </a:lnTo>
                <a:lnTo>
                  <a:pt x="103" y="1685"/>
                </a:lnTo>
                <a:lnTo>
                  <a:pt x="117" y="1683"/>
                </a:lnTo>
                <a:lnTo>
                  <a:pt x="116" y="1642"/>
                </a:lnTo>
                <a:lnTo>
                  <a:pt x="109" y="1600"/>
                </a:lnTo>
                <a:lnTo>
                  <a:pt x="99" y="1560"/>
                </a:lnTo>
                <a:lnTo>
                  <a:pt x="88" y="1518"/>
                </a:lnTo>
                <a:lnTo>
                  <a:pt x="79" y="1478"/>
                </a:lnTo>
                <a:lnTo>
                  <a:pt x="71" y="1429"/>
                </a:lnTo>
                <a:lnTo>
                  <a:pt x="68" y="1379"/>
                </a:lnTo>
                <a:lnTo>
                  <a:pt x="67" y="1330"/>
                </a:lnTo>
                <a:lnTo>
                  <a:pt x="67" y="1279"/>
                </a:lnTo>
                <a:lnTo>
                  <a:pt x="65" y="1229"/>
                </a:lnTo>
                <a:lnTo>
                  <a:pt x="62" y="1180"/>
                </a:lnTo>
                <a:lnTo>
                  <a:pt x="55" y="1131"/>
                </a:lnTo>
                <a:lnTo>
                  <a:pt x="41" y="1083"/>
                </a:lnTo>
                <a:lnTo>
                  <a:pt x="36" y="1072"/>
                </a:lnTo>
                <a:lnTo>
                  <a:pt x="29" y="1060"/>
                </a:lnTo>
                <a:lnTo>
                  <a:pt x="21" y="1047"/>
                </a:lnTo>
                <a:lnTo>
                  <a:pt x="13" y="1034"/>
                </a:lnTo>
                <a:lnTo>
                  <a:pt x="7" y="1020"/>
                </a:lnTo>
                <a:lnTo>
                  <a:pt x="1" y="1008"/>
                </a:lnTo>
                <a:lnTo>
                  <a:pt x="0" y="997"/>
                </a:lnTo>
                <a:lnTo>
                  <a:pt x="2" y="982"/>
                </a:lnTo>
                <a:lnTo>
                  <a:pt x="8" y="970"/>
                </a:lnTo>
                <a:lnTo>
                  <a:pt x="15" y="963"/>
                </a:lnTo>
                <a:lnTo>
                  <a:pt x="25" y="961"/>
                </a:lnTo>
                <a:lnTo>
                  <a:pt x="37" y="965"/>
                </a:lnTo>
                <a:lnTo>
                  <a:pt x="51" y="975"/>
                </a:lnTo>
                <a:lnTo>
                  <a:pt x="62" y="989"/>
                </a:lnTo>
                <a:lnTo>
                  <a:pt x="72" y="1008"/>
                </a:lnTo>
                <a:lnTo>
                  <a:pt x="80" y="1028"/>
                </a:lnTo>
                <a:lnTo>
                  <a:pt x="87" y="1050"/>
                </a:lnTo>
                <a:lnTo>
                  <a:pt x="94" y="1072"/>
                </a:lnTo>
                <a:lnTo>
                  <a:pt x="95" y="1075"/>
                </a:lnTo>
                <a:lnTo>
                  <a:pt x="80" y="1006"/>
                </a:lnTo>
                <a:lnTo>
                  <a:pt x="71" y="972"/>
                </a:lnTo>
                <a:lnTo>
                  <a:pt x="62" y="939"/>
                </a:lnTo>
                <a:lnTo>
                  <a:pt x="58" y="905"/>
                </a:lnTo>
                <a:lnTo>
                  <a:pt x="56" y="869"/>
                </a:lnTo>
                <a:lnTo>
                  <a:pt x="56" y="835"/>
                </a:lnTo>
                <a:lnTo>
                  <a:pt x="58" y="817"/>
                </a:lnTo>
                <a:lnTo>
                  <a:pt x="61" y="805"/>
                </a:lnTo>
                <a:lnTo>
                  <a:pt x="67" y="797"/>
                </a:lnTo>
                <a:lnTo>
                  <a:pt x="73" y="795"/>
                </a:lnTo>
                <a:lnTo>
                  <a:pt x="82" y="798"/>
                </a:lnTo>
                <a:lnTo>
                  <a:pt x="92" y="808"/>
                </a:lnTo>
                <a:lnTo>
                  <a:pt x="103" y="823"/>
                </a:lnTo>
                <a:lnTo>
                  <a:pt x="112" y="845"/>
                </a:lnTo>
                <a:lnTo>
                  <a:pt x="120" y="869"/>
                </a:lnTo>
                <a:lnTo>
                  <a:pt x="124" y="895"/>
                </a:lnTo>
                <a:lnTo>
                  <a:pt x="130" y="920"/>
                </a:lnTo>
                <a:lnTo>
                  <a:pt x="136" y="946"/>
                </a:lnTo>
                <a:lnTo>
                  <a:pt x="146" y="968"/>
                </a:lnTo>
                <a:lnTo>
                  <a:pt x="146" y="954"/>
                </a:lnTo>
                <a:lnTo>
                  <a:pt x="144" y="937"/>
                </a:lnTo>
                <a:lnTo>
                  <a:pt x="141" y="917"/>
                </a:lnTo>
                <a:lnTo>
                  <a:pt x="136" y="895"/>
                </a:lnTo>
                <a:lnTo>
                  <a:pt x="133" y="872"/>
                </a:lnTo>
                <a:lnTo>
                  <a:pt x="129" y="850"/>
                </a:lnTo>
                <a:lnTo>
                  <a:pt x="127" y="826"/>
                </a:lnTo>
                <a:lnTo>
                  <a:pt x="125" y="804"/>
                </a:lnTo>
                <a:lnTo>
                  <a:pt x="125" y="782"/>
                </a:lnTo>
                <a:lnTo>
                  <a:pt x="129" y="762"/>
                </a:lnTo>
                <a:lnTo>
                  <a:pt x="134" y="745"/>
                </a:lnTo>
                <a:lnTo>
                  <a:pt x="143" y="731"/>
                </a:lnTo>
                <a:lnTo>
                  <a:pt x="156" y="720"/>
                </a:lnTo>
                <a:lnTo>
                  <a:pt x="164" y="719"/>
                </a:lnTo>
                <a:lnTo>
                  <a:pt x="171" y="725"/>
                </a:lnTo>
                <a:lnTo>
                  <a:pt x="179" y="737"/>
                </a:lnTo>
                <a:lnTo>
                  <a:pt x="187" y="754"/>
                </a:lnTo>
                <a:lnTo>
                  <a:pt x="193" y="774"/>
                </a:lnTo>
                <a:lnTo>
                  <a:pt x="200" y="797"/>
                </a:lnTo>
                <a:lnTo>
                  <a:pt x="205" y="821"/>
                </a:lnTo>
                <a:lnTo>
                  <a:pt x="211" y="844"/>
                </a:lnTo>
                <a:lnTo>
                  <a:pt x="215" y="867"/>
                </a:lnTo>
                <a:lnTo>
                  <a:pt x="219" y="888"/>
                </a:lnTo>
                <a:lnTo>
                  <a:pt x="221" y="904"/>
                </a:lnTo>
                <a:lnTo>
                  <a:pt x="224" y="916"/>
                </a:lnTo>
                <a:lnTo>
                  <a:pt x="225" y="919"/>
                </a:lnTo>
                <a:lnTo>
                  <a:pt x="224" y="912"/>
                </a:lnTo>
                <a:lnTo>
                  <a:pt x="221" y="901"/>
                </a:lnTo>
                <a:lnTo>
                  <a:pt x="219" y="888"/>
                </a:lnTo>
                <a:lnTo>
                  <a:pt x="216" y="869"/>
                </a:lnTo>
                <a:lnTo>
                  <a:pt x="214" y="848"/>
                </a:lnTo>
                <a:lnTo>
                  <a:pt x="209" y="805"/>
                </a:lnTo>
                <a:lnTo>
                  <a:pt x="208" y="783"/>
                </a:lnTo>
                <a:lnTo>
                  <a:pt x="208" y="761"/>
                </a:lnTo>
                <a:lnTo>
                  <a:pt x="209" y="742"/>
                </a:lnTo>
                <a:lnTo>
                  <a:pt x="212" y="725"/>
                </a:lnTo>
                <a:lnTo>
                  <a:pt x="215" y="711"/>
                </a:lnTo>
                <a:lnTo>
                  <a:pt x="220" y="702"/>
                </a:lnTo>
                <a:lnTo>
                  <a:pt x="227" y="697"/>
                </a:lnTo>
                <a:lnTo>
                  <a:pt x="237" y="697"/>
                </a:lnTo>
                <a:lnTo>
                  <a:pt x="247" y="702"/>
                </a:lnTo>
                <a:lnTo>
                  <a:pt x="255" y="714"/>
                </a:lnTo>
                <a:lnTo>
                  <a:pt x="263" y="731"/>
                </a:lnTo>
                <a:lnTo>
                  <a:pt x="269" y="751"/>
                </a:lnTo>
                <a:lnTo>
                  <a:pt x="276" y="774"/>
                </a:lnTo>
                <a:lnTo>
                  <a:pt x="283" y="800"/>
                </a:lnTo>
                <a:lnTo>
                  <a:pt x="291" y="855"/>
                </a:lnTo>
                <a:lnTo>
                  <a:pt x="296" y="883"/>
                </a:lnTo>
                <a:lnTo>
                  <a:pt x="299" y="910"/>
                </a:lnTo>
                <a:lnTo>
                  <a:pt x="302" y="935"/>
                </a:lnTo>
                <a:lnTo>
                  <a:pt x="304" y="958"/>
                </a:lnTo>
                <a:lnTo>
                  <a:pt x="307" y="976"/>
                </a:lnTo>
                <a:lnTo>
                  <a:pt x="309" y="991"/>
                </a:lnTo>
                <a:lnTo>
                  <a:pt x="310" y="1001"/>
                </a:lnTo>
                <a:lnTo>
                  <a:pt x="312" y="1016"/>
                </a:lnTo>
                <a:lnTo>
                  <a:pt x="315" y="1035"/>
                </a:lnTo>
                <a:lnTo>
                  <a:pt x="319" y="1055"/>
                </a:lnTo>
                <a:lnTo>
                  <a:pt x="323" y="1074"/>
                </a:lnTo>
                <a:lnTo>
                  <a:pt x="328" y="1094"/>
                </a:lnTo>
                <a:lnTo>
                  <a:pt x="336" y="1112"/>
                </a:lnTo>
                <a:lnTo>
                  <a:pt x="346" y="1129"/>
                </a:lnTo>
                <a:lnTo>
                  <a:pt x="358" y="1141"/>
                </a:lnTo>
                <a:lnTo>
                  <a:pt x="372" y="1148"/>
                </a:lnTo>
                <a:lnTo>
                  <a:pt x="391" y="1152"/>
                </a:lnTo>
                <a:lnTo>
                  <a:pt x="410" y="1151"/>
                </a:lnTo>
                <a:lnTo>
                  <a:pt x="430" y="1146"/>
                </a:lnTo>
                <a:lnTo>
                  <a:pt x="449" y="1139"/>
                </a:lnTo>
                <a:lnTo>
                  <a:pt x="489" y="1121"/>
                </a:lnTo>
                <a:lnTo>
                  <a:pt x="508" y="1114"/>
                </a:lnTo>
                <a:lnTo>
                  <a:pt x="528" y="1108"/>
                </a:lnTo>
                <a:lnTo>
                  <a:pt x="548" y="1105"/>
                </a:lnTo>
                <a:lnTo>
                  <a:pt x="567" y="1107"/>
                </a:lnTo>
                <a:lnTo>
                  <a:pt x="586" y="1114"/>
                </a:lnTo>
                <a:lnTo>
                  <a:pt x="604" y="1127"/>
                </a:lnTo>
                <a:lnTo>
                  <a:pt x="613" y="1138"/>
                </a:lnTo>
                <a:lnTo>
                  <a:pt x="615" y="1148"/>
                </a:lnTo>
                <a:lnTo>
                  <a:pt x="612" y="1158"/>
                </a:lnTo>
                <a:lnTo>
                  <a:pt x="603" y="1168"/>
                </a:lnTo>
                <a:lnTo>
                  <a:pt x="591" y="1178"/>
                </a:lnTo>
                <a:lnTo>
                  <a:pt x="576" y="1187"/>
                </a:lnTo>
                <a:lnTo>
                  <a:pt x="559" y="1195"/>
                </a:lnTo>
                <a:lnTo>
                  <a:pt x="540" y="1204"/>
                </a:lnTo>
                <a:lnTo>
                  <a:pt x="521" y="1212"/>
                </a:lnTo>
                <a:lnTo>
                  <a:pt x="504" y="1219"/>
                </a:lnTo>
                <a:lnTo>
                  <a:pt x="476" y="1234"/>
                </a:lnTo>
                <a:lnTo>
                  <a:pt x="466" y="1240"/>
                </a:lnTo>
                <a:lnTo>
                  <a:pt x="432" y="1273"/>
                </a:lnTo>
                <a:lnTo>
                  <a:pt x="403" y="1306"/>
                </a:lnTo>
                <a:lnTo>
                  <a:pt x="379" y="1340"/>
                </a:lnTo>
                <a:lnTo>
                  <a:pt x="358" y="1376"/>
                </a:lnTo>
                <a:lnTo>
                  <a:pt x="343" y="1415"/>
                </a:lnTo>
                <a:lnTo>
                  <a:pt x="332" y="1455"/>
                </a:lnTo>
                <a:lnTo>
                  <a:pt x="326" y="1496"/>
                </a:lnTo>
                <a:lnTo>
                  <a:pt x="325" y="1541"/>
                </a:lnTo>
                <a:lnTo>
                  <a:pt x="328" y="1589"/>
                </a:lnTo>
                <a:lnTo>
                  <a:pt x="332" y="1607"/>
                </a:lnTo>
                <a:lnTo>
                  <a:pt x="338" y="1621"/>
                </a:lnTo>
                <a:lnTo>
                  <a:pt x="347" y="1631"/>
                </a:lnTo>
                <a:lnTo>
                  <a:pt x="357" y="1639"/>
                </a:lnTo>
                <a:lnTo>
                  <a:pt x="369" y="1647"/>
                </a:lnTo>
                <a:lnTo>
                  <a:pt x="382" y="1655"/>
                </a:lnTo>
                <a:lnTo>
                  <a:pt x="396" y="1662"/>
                </a:lnTo>
                <a:lnTo>
                  <a:pt x="404" y="1664"/>
                </a:lnTo>
                <a:lnTo>
                  <a:pt x="419" y="1664"/>
                </a:lnTo>
                <a:lnTo>
                  <a:pt x="425" y="1666"/>
                </a:lnTo>
                <a:lnTo>
                  <a:pt x="432" y="1670"/>
                </a:lnTo>
                <a:lnTo>
                  <a:pt x="436" y="1679"/>
                </a:lnTo>
                <a:lnTo>
                  <a:pt x="437" y="1690"/>
                </a:lnTo>
                <a:lnTo>
                  <a:pt x="437" y="1702"/>
                </a:lnTo>
                <a:lnTo>
                  <a:pt x="436" y="1715"/>
                </a:lnTo>
                <a:lnTo>
                  <a:pt x="434" y="1728"/>
                </a:lnTo>
                <a:lnTo>
                  <a:pt x="432" y="1739"/>
                </a:lnTo>
                <a:lnTo>
                  <a:pt x="431" y="1747"/>
                </a:lnTo>
                <a:lnTo>
                  <a:pt x="429" y="1766"/>
                </a:lnTo>
                <a:lnTo>
                  <a:pt x="428" y="1784"/>
                </a:lnTo>
                <a:lnTo>
                  <a:pt x="431" y="1799"/>
                </a:lnTo>
                <a:lnTo>
                  <a:pt x="435" y="1811"/>
                </a:lnTo>
                <a:lnTo>
                  <a:pt x="440" y="1822"/>
                </a:lnTo>
                <a:lnTo>
                  <a:pt x="443" y="1835"/>
                </a:lnTo>
                <a:lnTo>
                  <a:pt x="451" y="1878"/>
                </a:lnTo>
                <a:lnTo>
                  <a:pt x="461" y="1963"/>
                </a:lnTo>
                <a:lnTo>
                  <a:pt x="470" y="2007"/>
                </a:lnTo>
                <a:lnTo>
                  <a:pt x="480" y="2054"/>
                </a:lnTo>
                <a:lnTo>
                  <a:pt x="491" y="2148"/>
                </a:lnTo>
                <a:lnTo>
                  <a:pt x="500" y="2195"/>
                </a:lnTo>
                <a:lnTo>
                  <a:pt x="525" y="2287"/>
                </a:lnTo>
                <a:lnTo>
                  <a:pt x="556" y="2380"/>
                </a:lnTo>
                <a:lnTo>
                  <a:pt x="589" y="2471"/>
                </a:lnTo>
                <a:lnTo>
                  <a:pt x="623" y="2561"/>
                </a:lnTo>
                <a:lnTo>
                  <a:pt x="634" y="2513"/>
                </a:lnTo>
                <a:lnTo>
                  <a:pt x="639" y="2467"/>
                </a:lnTo>
                <a:lnTo>
                  <a:pt x="640" y="2422"/>
                </a:lnTo>
                <a:lnTo>
                  <a:pt x="637" y="2378"/>
                </a:lnTo>
                <a:lnTo>
                  <a:pt x="632" y="2334"/>
                </a:lnTo>
                <a:lnTo>
                  <a:pt x="624" y="2291"/>
                </a:lnTo>
                <a:lnTo>
                  <a:pt x="604" y="2203"/>
                </a:lnTo>
                <a:lnTo>
                  <a:pt x="593" y="2159"/>
                </a:lnTo>
                <a:lnTo>
                  <a:pt x="584" y="2114"/>
                </a:lnTo>
                <a:lnTo>
                  <a:pt x="576" y="2067"/>
                </a:lnTo>
                <a:lnTo>
                  <a:pt x="565" y="1980"/>
                </a:lnTo>
                <a:lnTo>
                  <a:pt x="557" y="1891"/>
                </a:lnTo>
                <a:lnTo>
                  <a:pt x="549" y="1804"/>
                </a:lnTo>
                <a:lnTo>
                  <a:pt x="548" y="1796"/>
                </a:lnTo>
                <a:lnTo>
                  <a:pt x="548" y="1787"/>
                </a:lnTo>
                <a:lnTo>
                  <a:pt x="547" y="1775"/>
                </a:lnTo>
                <a:lnTo>
                  <a:pt x="545" y="1760"/>
                </a:lnTo>
                <a:lnTo>
                  <a:pt x="545" y="1731"/>
                </a:lnTo>
                <a:lnTo>
                  <a:pt x="547" y="1716"/>
                </a:lnTo>
                <a:lnTo>
                  <a:pt x="548" y="1703"/>
                </a:lnTo>
                <a:lnTo>
                  <a:pt x="551" y="1691"/>
                </a:lnTo>
                <a:lnTo>
                  <a:pt x="556" y="1681"/>
                </a:lnTo>
                <a:lnTo>
                  <a:pt x="563" y="1674"/>
                </a:lnTo>
                <a:lnTo>
                  <a:pt x="571" y="1671"/>
                </a:lnTo>
                <a:lnTo>
                  <a:pt x="580" y="1672"/>
                </a:lnTo>
                <a:lnTo>
                  <a:pt x="593" y="1678"/>
                </a:lnTo>
                <a:lnTo>
                  <a:pt x="595" y="1675"/>
                </a:lnTo>
                <a:lnTo>
                  <a:pt x="599" y="1670"/>
                </a:lnTo>
                <a:lnTo>
                  <a:pt x="605" y="1663"/>
                </a:lnTo>
                <a:lnTo>
                  <a:pt x="615" y="1656"/>
                </a:lnTo>
                <a:lnTo>
                  <a:pt x="626" y="1646"/>
                </a:lnTo>
                <a:lnTo>
                  <a:pt x="637" y="1637"/>
                </a:lnTo>
                <a:lnTo>
                  <a:pt x="648" y="1630"/>
                </a:lnTo>
                <a:lnTo>
                  <a:pt x="658" y="1623"/>
                </a:lnTo>
                <a:lnTo>
                  <a:pt x="665" y="1618"/>
                </a:lnTo>
                <a:lnTo>
                  <a:pt x="670" y="1615"/>
                </a:lnTo>
                <a:lnTo>
                  <a:pt x="695" y="1609"/>
                </a:lnTo>
                <a:lnTo>
                  <a:pt x="747" y="1604"/>
                </a:lnTo>
                <a:lnTo>
                  <a:pt x="773" y="1601"/>
                </a:lnTo>
                <a:lnTo>
                  <a:pt x="799" y="1595"/>
                </a:lnTo>
                <a:lnTo>
                  <a:pt x="825" y="1582"/>
                </a:lnTo>
                <a:lnTo>
                  <a:pt x="850" y="1567"/>
                </a:lnTo>
                <a:lnTo>
                  <a:pt x="874" y="1552"/>
                </a:lnTo>
                <a:lnTo>
                  <a:pt x="899" y="1538"/>
                </a:lnTo>
                <a:lnTo>
                  <a:pt x="926" y="1527"/>
                </a:lnTo>
                <a:lnTo>
                  <a:pt x="934" y="1525"/>
                </a:lnTo>
                <a:lnTo>
                  <a:pt x="946" y="1524"/>
                </a:lnTo>
                <a:lnTo>
                  <a:pt x="960" y="1522"/>
                </a:lnTo>
                <a:lnTo>
                  <a:pt x="975" y="1519"/>
                </a:lnTo>
                <a:lnTo>
                  <a:pt x="988" y="1517"/>
                </a:lnTo>
                <a:lnTo>
                  <a:pt x="998" y="1515"/>
                </a:lnTo>
                <a:lnTo>
                  <a:pt x="1004" y="1513"/>
                </a:lnTo>
                <a:lnTo>
                  <a:pt x="1030" y="1481"/>
                </a:lnTo>
                <a:lnTo>
                  <a:pt x="1055" y="1451"/>
                </a:lnTo>
                <a:lnTo>
                  <a:pt x="1083" y="1448"/>
                </a:lnTo>
                <a:lnTo>
                  <a:pt x="1099" y="1444"/>
                </a:lnTo>
                <a:lnTo>
                  <a:pt x="1111" y="1436"/>
                </a:lnTo>
                <a:lnTo>
                  <a:pt x="1119" y="1424"/>
                </a:lnTo>
                <a:lnTo>
                  <a:pt x="1126" y="1410"/>
                </a:lnTo>
                <a:lnTo>
                  <a:pt x="1130" y="1394"/>
                </a:lnTo>
                <a:lnTo>
                  <a:pt x="1132" y="1375"/>
                </a:lnTo>
                <a:lnTo>
                  <a:pt x="1135" y="1356"/>
                </a:lnTo>
                <a:lnTo>
                  <a:pt x="1136" y="1336"/>
                </a:lnTo>
                <a:lnTo>
                  <a:pt x="1136" y="1316"/>
                </a:lnTo>
                <a:lnTo>
                  <a:pt x="1137" y="1298"/>
                </a:lnTo>
                <a:lnTo>
                  <a:pt x="1135" y="1279"/>
                </a:lnTo>
                <a:lnTo>
                  <a:pt x="1128" y="1263"/>
                </a:lnTo>
                <a:lnTo>
                  <a:pt x="1116" y="1248"/>
                </a:lnTo>
                <a:lnTo>
                  <a:pt x="1101" y="1234"/>
                </a:lnTo>
                <a:lnTo>
                  <a:pt x="1082" y="1220"/>
                </a:lnTo>
                <a:lnTo>
                  <a:pt x="1063" y="1208"/>
                </a:lnTo>
                <a:lnTo>
                  <a:pt x="1021" y="1187"/>
                </a:lnTo>
                <a:lnTo>
                  <a:pt x="1001" y="1176"/>
                </a:lnTo>
                <a:lnTo>
                  <a:pt x="984" y="1166"/>
                </a:lnTo>
                <a:lnTo>
                  <a:pt x="970" y="1156"/>
                </a:lnTo>
                <a:lnTo>
                  <a:pt x="944" y="1135"/>
                </a:lnTo>
                <a:lnTo>
                  <a:pt x="915" y="1115"/>
                </a:lnTo>
                <a:lnTo>
                  <a:pt x="886" y="1096"/>
                </a:lnTo>
                <a:lnTo>
                  <a:pt x="856" y="1081"/>
                </a:lnTo>
                <a:lnTo>
                  <a:pt x="832" y="1070"/>
                </a:lnTo>
                <a:lnTo>
                  <a:pt x="820" y="1066"/>
                </a:lnTo>
                <a:lnTo>
                  <a:pt x="809" y="1066"/>
                </a:lnTo>
                <a:lnTo>
                  <a:pt x="797" y="1069"/>
                </a:lnTo>
                <a:lnTo>
                  <a:pt x="785" y="1078"/>
                </a:lnTo>
                <a:lnTo>
                  <a:pt x="783" y="1082"/>
                </a:lnTo>
                <a:lnTo>
                  <a:pt x="780" y="1090"/>
                </a:lnTo>
                <a:lnTo>
                  <a:pt x="776" y="1107"/>
                </a:lnTo>
                <a:lnTo>
                  <a:pt x="775" y="1115"/>
                </a:lnTo>
                <a:lnTo>
                  <a:pt x="775" y="1120"/>
                </a:lnTo>
                <a:lnTo>
                  <a:pt x="777" y="1121"/>
                </a:lnTo>
                <a:lnTo>
                  <a:pt x="763" y="1126"/>
                </a:lnTo>
                <a:lnTo>
                  <a:pt x="751" y="1124"/>
                </a:lnTo>
                <a:lnTo>
                  <a:pt x="739" y="1119"/>
                </a:lnTo>
                <a:lnTo>
                  <a:pt x="729" y="1109"/>
                </a:lnTo>
                <a:lnTo>
                  <a:pt x="720" y="1097"/>
                </a:lnTo>
                <a:lnTo>
                  <a:pt x="712" y="1084"/>
                </a:lnTo>
                <a:lnTo>
                  <a:pt x="706" y="1069"/>
                </a:lnTo>
                <a:lnTo>
                  <a:pt x="699" y="1052"/>
                </a:lnTo>
                <a:lnTo>
                  <a:pt x="694" y="1037"/>
                </a:lnTo>
                <a:lnTo>
                  <a:pt x="689" y="1024"/>
                </a:lnTo>
                <a:lnTo>
                  <a:pt x="685" y="1012"/>
                </a:lnTo>
                <a:lnTo>
                  <a:pt x="675" y="987"/>
                </a:lnTo>
                <a:lnTo>
                  <a:pt x="664" y="965"/>
                </a:lnTo>
                <a:lnTo>
                  <a:pt x="651" y="948"/>
                </a:lnTo>
                <a:lnTo>
                  <a:pt x="636" y="930"/>
                </a:lnTo>
                <a:lnTo>
                  <a:pt x="615" y="914"/>
                </a:lnTo>
                <a:lnTo>
                  <a:pt x="607" y="907"/>
                </a:lnTo>
                <a:lnTo>
                  <a:pt x="597" y="900"/>
                </a:lnTo>
                <a:lnTo>
                  <a:pt x="587" y="890"/>
                </a:lnTo>
                <a:lnTo>
                  <a:pt x="577" y="879"/>
                </a:lnTo>
                <a:lnTo>
                  <a:pt x="571" y="868"/>
                </a:lnTo>
                <a:lnTo>
                  <a:pt x="565" y="856"/>
                </a:lnTo>
                <a:lnTo>
                  <a:pt x="565" y="844"/>
                </a:lnTo>
                <a:lnTo>
                  <a:pt x="568" y="832"/>
                </a:lnTo>
                <a:lnTo>
                  <a:pt x="579" y="821"/>
                </a:lnTo>
                <a:lnTo>
                  <a:pt x="587" y="819"/>
                </a:lnTo>
                <a:lnTo>
                  <a:pt x="596" y="819"/>
                </a:lnTo>
                <a:lnTo>
                  <a:pt x="604" y="822"/>
                </a:lnTo>
                <a:lnTo>
                  <a:pt x="615" y="824"/>
                </a:lnTo>
                <a:lnTo>
                  <a:pt x="624" y="827"/>
                </a:lnTo>
                <a:lnTo>
                  <a:pt x="633" y="826"/>
                </a:lnTo>
                <a:lnTo>
                  <a:pt x="640" y="821"/>
                </a:lnTo>
                <a:lnTo>
                  <a:pt x="647" y="810"/>
                </a:lnTo>
                <a:lnTo>
                  <a:pt x="648" y="799"/>
                </a:lnTo>
                <a:lnTo>
                  <a:pt x="644" y="790"/>
                </a:lnTo>
                <a:lnTo>
                  <a:pt x="635" y="781"/>
                </a:lnTo>
                <a:lnTo>
                  <a:pt x="624" y="772"/>
                </a:lnTo>
                <a:lnTo>
                  <a:pt x="612" y="764"/>
                </a:lnTo>
                <a:lnTo>
                  <a:pt x="586" y="747"/>
                </a:lnTo>
                <a:lnTo>
                  <a:pt x="575" y="738"/>
                </a:lnTo>
                <a:lnTo>
                  <a:pt x="566" y="728"/>
                </a:lnTo>
                <a:lnTo>
                  <a:pt x="562" y="719"/>
                </a:lnTo>
                <a:lnTo>
                  <a:pt x="562" y="722"/>
                </a:lnTo>
                <a:lnTo>
                  <a:pt x="556" y="709"/>
                </a:lnTo>
                <a:lnTo>
                  <a:pt x="547" y="692"/>
                </a:lnTo>
                <a:lnTo>
                  <a:pt x="535" y="675"/>
                </a:lnTo>
                <a:lnTo>
                  <a:pt x="521" y="658"/>
                </a:lnTo>
                <a:lnTo>
                  <a:pt x="511" y="640"/>
                </a:lnTo>
                <a:lnTo>
                  <a:pt x="503" y="623"/>
                </a:lnTo>
                <a:lnTo>
                  <a:pt x="493" y="590"/>
                </a:lnTo>
                <a:lnTo>
                  <a:pt x="484" y="556"/>
                </a:lnTo>
                <a:lnTo>
                  <a:pt x="475" y="523"/>
                </a:lnTo>
                <a:lnTo>
                  <a:pt x="466" y="535"/>
                </a:lnTo>
                <a:lnTo>
                  <a:pt x="458" y="548"/>
                </a:lnTo>
                <a:lnTo>
                  <a:pt x="454" y="502"/>
                </a:lnTo>
                <a:lnTo>
                  <a:pt x="455" y="452"/>
                </a:lnTo>
                <a:lnTo>
                  <a:pt x="460" y="403"/>
                </a:lnTo>
                <a:lnTo>
                  <a:pt x="472" y="354"/>
                </a:lnTo>
                <a:lnTo>
                  <a:pt x="488" y="306"/>
                </a:lnTo>
                <a:lnTo>
                  <a:pt x="507" y="260"/>
                </a:lnTo>
                <a:lnTo>
                  <a:pt x="531" y="218"/>
                </a:lnTo>
                <a:lnTo>
                  <a:pt x="559" y="180"/>
                </a:lnTo>
                <a:lnTo>
                  <a:pt x="587" y="148"/>
                </a:lnTo>
                <a:lnTo>
                  <a:pt x="615" y="123"/>
                </a:lnTo>
                <a:lnTo>
                  <a:pt x="646" y="102"/>
                </a:lnTo>
                <a:lnTo>
                  <a:pt x="679" y="85"/>
                </a:lnTo>
                <a:lnTo>
                  <a:pt x="713" y="70"/>
                </a:lnTo>
                <a:lnTo>
                  <a:pt x="753" y="55"/>
                </a:lnTo>
                <a:lnTo>
                  <a:pt x="782" y="48"/>
                </a:lnTo>
                <a:lnTo>
                  <a:pt x="841" y="41"/>
                </a:lnTo>
                <a:lnTo>
                  <a:pt x="871" y="37"/>
                </a:lnTo>
                <a:lnTo>
                  <a:pt x="898" y="30"/>
                </a:lnTo>
                <a:lnTo>
                  <a:pt x="924" y="23"/>
                </a:lnTo>
                <a:lnTo>
                  <a:pt x="949" y="15"/>
                </a:lnTo>
                <a:lnTo>
                  <a:pt x="973" y="7"/>
                </a:lnTo>
                <a:lnTo>
                  <a:pt x="997" y="2"/>
                </a:lnTo>
                <a:lnTo>
                  <a:pt x="1021" y="0"/>
                </a:lnTo>
                <a:close/>
              </a:path>
            </a:pathLst>
          </a:custGeom>
          <a:solidFill>
            <a:srgbClr val="191919"/>
          </a:solidFill>
          <a:ln w="0">
            <a:solidFill>
              <a:srgbClr val="191919"/>
            </a:solidFill>
            <a:prstDash val="solid"/>
            <a:round/>
            <a:headEnd/>
            <a:tailEnd/>
          </a:ln>
        </p:spPr>
        <p:txBody>
          <a:bodyPr/>
          <a:lstStyle/>
          <a:p>
            <a:endParaRPr lang="ja-JP" altLang="en-US"/>
          </a:p>
        </p:txBody>
      </p:sp>
      <p:sp>
        <p:nvSpPr>
          <p:cNvPr id="55" name="Freeform 1158"/>
          <p:cNvSpPr>
            <a:spLocks/>
          </p:cNvSpPr>
          <p:nvPr/>
        </p:nvSpPr>
        <p:spPr bwMode="auto">
          <a:xfrm>
            <a:off x="2377382" y="3714595"/>
            <a:ext cx="147395" cy="214168"/>
          </a:xfrm>
          <a:custGeom>
            <a:avLst/>
            <a:gdLst>
              <a:gd name="T0" fmla="*/ 0 w 285"/>
              <a:gd name="T1" fmla="*/ 0 h 450"/>
              <a:gd name="T2" fmla="*/ 0 w 285"/>
              <a:gd name="T3" fmla="*/ 0 h 450"/>
              <a:gd name="T4" fmla="*/ 0 w 285"/>
              <a:gd name="T5" fmla="*/ 0 h 450"/>
              <a:gd name="T6" fmla="*/ 0 w 285"/>
              <a:gd name="T7" fmla="*/ 0 h 450"/>
              <a:gd name="T8" fmla="*/ 0 60000 65536"/>
              <a:gd name="T9" fmla="*/ 0 60000 65536"/>
              <a:gd name="T10" fmla="*/ 0 60000 65536"/>
              <a:gd name="T11" fmla="*/ 0 60000 65536"/>
              <a:gd name="T12" fmla="*/ 0 w 285"/>
              <a:gd name="T13" fmla="*/ 0 h 450"/>
              <a:gd name="T14" fmla="*/ 285 w 285"/>
              <a:gd name="T15" fmla="*/ 450 h 450"/>
            </a:gdLst>
            <a:ahLst/>
            <a:cxnLst>
              <a:cxn ang="T8">
                <a:pos x="T0" y="T1"/>
              </a:cxn>
              <a:cxn ang="T9">
                <a:pos x="T2" y="T3"/>
              </a:cxn>
              <a:cxn ang="T10">
                <a:pos x="T4" y="T5"/>
              </a:cxn>
              <a:cxn ang="T11">
                <a:pos x="T6" y="T7"/>
              </a:cxn>
            </a:cxnLst>
            <a:rect l="T12" t="T13" r="T14" b="T15"/>
            <a:pathLst>
              <a:path w="285" h="450">
                <a:moveTo>
                  <a:pt x="0" y="450"/>
                </a:moveTo>
                <a:cubicBezTo>
                  <a:pt x="127" y="390"/>
                  <a:pt x="255" y="331"/>
                  <a:pt x="270" y="282"/>
                </a:cubicBezTo>
                <a:cubicBezTo>
                  <a:pt x="285" y="233"/>
                  <a:pt x="109" y="203"/>
                  <a:pt x="90" y="156"/>
                </a:cubicBezTo>
                <a:cubicBezTo>
                  <a:pt x="71" y="109"/>
                  <a:pt x="113" y="54"/>
                  <a:pt x="156"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56" name="Freeform 1159"/>
          <p:cNvSpPr>
            <a:spLocks/>
          </p:cNvSpPr>
          <p:nvPr/>
        </p:nvSpPr>
        <p:spPr bwMode="auto">
          <a:xfrm>
            <a:off x="2170571" y="3728941"/>
            <a:ext cx="241088" cy="137314"/>
          </a:xfrm>
          <a:custGeom>
            <a:avLst/>
            <a:gdLst>
              <a:gd name="T0" fmla="*/ 0 w 468"/>
              <a:gd name="T1" fmla="*/ 0 h 288"/>
              <a:gd name="T2" fmla="*/ 0 w 468"/>
              <a:gd name="T3" fmla="*/ 0 h 288"/>
              <a:gd name="T4" fmla="*/ 0 w 468"/>
              <a:gd name="T5" fmla="*/ 0 h 288"/>
              <a:gd name="T6" fmla="*/ 0 w 468"/>
              <a:gd name="T7" fmla="*/ 0 h 288"/>
              <a:gd name="T8" fmla="*/ 0 60000 65536"/>
              <a:gd name="T9" fmla="*/ 0 60000 65536"/>
              <a:gd name="T10" fmla="*/ 0 60000 65536"/>
              <a:gd name="T11" fmla="*/ 0 60000 65536"/>
              <a:gd name="T12" fmla="*/ 0 w 468"/>
              <a:gd name="T13" fmla="*/ 0 h 288"/>
              <a:gd name="T14" fmla="*/ 468 w 468"/>
              <a:gd name="T15" fmla="*/ 288 h 288"/>
            </a:gdLst>
            <a:ahLst/>
            <a:cxnLst>
              <a:cxn ang="T8">
                <a:pos x="T0" y="T1"/>
              </a:cxn>
              <a:cxn ang="T9">
                <a:pos x="T2" y="T3"/>
              </a:cxn>
              <a:cxn ang="T10">
                <a:pos x="T4" y="T5"/>
              </a:cxn>
              <a:cxn ang="T11">
                <a:pos x="T6" y="T7"/>
              </a:cxn>
            </a:cxnLst>
            <a:rect l="T12" t="T13" r="T14" b="T15"/>
            <a:pathLst>
              <a:path w="468" h="288">
                <a:moveTo>
                  <a:pt x="0" y="276"/>
                </a:moveTo>
                <a:cubicBezTo>
                  <a:pt x="114" y="282"/>
                  <a:pt x="229" y="288"/>
                  <a:pt x="258" y="264"/>
                </a:cubicBezTo>
                <a:cubicBezTo>
                  <a:pt x="287" y="240"/>
                  <a:pt x="139" y="176"/>
                  <a:pt x="174" y="132"/>
                </a:cubicBezTo>
                <a:cubicBezTo>
                  <a:pt x="209" y="88"/>
                  <a:pt x="407" y="28"/>
                  <a:pt x="468"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57" name="Freeform 1160"/>
          <p:cNvSpPr>
            <a:spLocks/>
          </p:cNvSpPr>
          <p:nvPr/>
        </p:nvSpPr>
        <p:spPr bwMode="auto">
          <a:xfrm>
            <a:off x="2181997" y="3629543"/>
            <a:ext cx="253657" cy="69682"/>
          </a:xfrm>
          <a:custGeom>
            <a:avLst/>
            <a:gdLst>
              <a:gd name="T0" fmla="*/ 0 w 492"/>
              <a:gd name="T1" fmla="*/ 0 h 144"/>
              <a:gd name="T2" fmla="*/ 0 w 492"/>
              <a:gd name="T3" fmla="*/ 0 h 144"/>
              <a:gd name="T4" fmla="*/ 0 w 492"/>
              <a:gd name="T5" fmla="*/ 0 h 144"/>
              <a:gd name="T6" fmla="*/ 0 w 492"/>
              <a:gd name="T7" fmla="*/ 0 h 144"/>
              <a:gd name="T8" fmla="*/ 0 60000 65536"/>
              <a:gd name="T9" fmla="*/ 0 60000 65536"/>
              <a:gd name="T10" fmla="*/ 0 60000 65536"/>
              <a:gd name="T11" fmla="*/ 0 60000 65536"/>
              <a:gd name="T12" fmla="*/ 0 w 492"/>
              <a:gd name="T13" fmla="*/ 0 h 144"/>
              <a:gd name="T14" fmla="*/ 492 w 492"/>
              <a:gd name="T15" fmla="*/ 144 h 144"/>
            </a:gdLst>
            <a:ahLst/>
            <a:cxnLst>
              <a:cxn ang="T8">
                <a:pos x="T0" y="T1"/>
              </a:cxn>
              <a:cxn ang="T9">
                <a:pos x="T2" y="T3"/>
              </a:cxn>
              <a:cxn ang="T10">
                <a:pos x="T4" y="T5"/>
              </a:cxn>
              <a:cxn ang="T11">
                <a:pos x="T6" y="T7"/>
              </a:cxn>
            </a:cxnLst>
            <a:rect l="T12" t="T13" r="T14" b="T15"/>
            <a:pathLst>
              <a:path w="492" h="144">
                <a:moveTo>
                  <a:pt x="0" y="105"/>
                </a:moveTo>
                <a:cubicBezTo>
                  <a:pt x="77" y="52"/>
                  <a:pt x="154" y="0"/>
                  <a:pt x="210" y="3"/>
                </a:cubicBezTo>
                <a:cubicBezTo>
                  <a:pt x="266" y="6"/>
                  <a:pt x="289" y="102"/>
                  <a:pt x="336" y="123"/>
                </a:cubicBezTo>
                <a:cubicBezTo>
                  <a:pt x="383" y="144"/>
                  <a:pt x="437" y="136"/>
                  <a:pt x="492" y="129"/>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pic>
        <p:nvPicPr>
          <p:cNvPr id="58" name="Picture 1161" descr="j042895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124" y="3826290"/>
            <a:ext cx="187386" cy="1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 name="Picture 1162" descr="j042895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057454" y="3610073"/>
            <a:ext cx="186244" cy="18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 name="Picture 1163" descr="j042895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066595" y="3768906"/>
            <a:ext cx="187386" cy="1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 name="Freeform 1164"/>
          <p:cNvSpPr>
            <a:spLocks/>
          </p:cNvSpPr>
          <p:nvPr/>
        </p:nvSpPr>
        <p:spPr bwMode="auto">
          <a:xfrm>
            <a:off x="2505353" y="3437918"/>
            <a:ext cx="648996" cy="326888"/>
          </a:xfrm>
          <a:custGeom>
            <a:avLst/>
            <a:gdLst>
              <a:gd name="T0" fmla="*/ 0 w 1260"/>
              <a:gd name="T1" fmla="*/ 0 h 686"/>
              <a:gd name="T2" fmla="*/ 0 w 1260"/>
              <a:gd name="T3" fmla="*/ 0 h 686"/>
              <a:gd name="T4" fmla="*/ 0 w 1260"/>
              <a:gd name="T5" fmla="*/ 0 h 686"/>
              <a:gd name="T6" fmla="*/ 0 w 1260"/>
              <a:gd name="T7" fmla="*/ 0 h 686"/>
              <a:gd name="T8" fmla="*/ 0 60000 65536"/>
              <a:gd name="T9" fmla="*/ 0 60000 65536"/>
              <a:gd name="T10" fmla="*/ 0 60000 65536"/>
              <a:gd name="T11" fmla="*/ 0 60000 65536"/>
              <a:gd name="T12" fmla="*/ 0 w 1260"/>
              <a:gd name="T13" fmla="*/ 0 h 686"/>
              <a:gd name="T14" fmla="*/ 1260 w 1260"/>
              <a:gd name="T15" fmla="*/ 686 h 686"/>
            </a:gdLst>
            <a:ahLst/>
            <a:cxnLst>
              <a:cxn ang="T8">
                <a:pos x="T0" y="T1"/>
              </a:cxn>
              <a:cxn ang="T9">
                <a:pos x="T2" y="T3"/>
              </a:cxn>
              <a:cxn ang="T10">
                <a:pos x="T4" y="T5"/>
              </a:cxn>
              <a:cxn ang="T11">
                <a:pos x="T6" y="T7"/>
              </a:cxn>
            </a:cxnLst>
            <a:rect l="T12" t="T13" r="T14" b="T15"/>
            <a:pathLst>
              <a:path w="1260" h="686">
                <a:moveTo>
                  <a:pt x="0" y="540"/>
                </a:moveTo>
                <a:cubicBezTo>
                  <a:pt x="106" y="462"/>
                  <a:pt x="205" y="395"/>
                  <a:pt x="300" y="408"/>
                </a:cubicBezTo>
                <a:cubicBezTo>
                  <a:pt x="395" y="421"/>
                  <a:pt x="410" y="686"/>
                  <a:pt x="570" y="618"/>
                </a:cubicBezTo>
                <a:cubicBezTo>
                  <a:pt x="730" y="550"/>
                  <a:pt x="1116" y="129"/>
                  <a:pt x="1260"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2" name="Freeform 1165"/>
          <p:cNvSpPr>
            <a:spLocks/>
          </p:cNvSpPr>
          <p:nvPr/>
        </p:nvSpPr>
        <p:spPr bwMode="auto">
          <a:xfrm>
            <a:off x="3364588" y="3277036"/>
            <a:ext cx="387341" cy="214168"/>
          </a:xfrm>
          <a:custGeom>
            <a:avLst/>
            <a:gdLst>
              <a:gd name="T0" fmla="*/ 0 w 750"/>
              <a:gd name="T1" fmla="*/ 0 h 450"/>
              <a:gd name="T2" fmla="*/ 0 w 750"/>
              <a:gd name="T3" fmla="*/ 0 h 450"/>
              <a:gd name="T4" fmla="*/ 0 w 750"/>
              <a:gd name="T5" fmla="*/ 0 h 450"/>
              <a:gd name="T6" fmla="*/ 0 w 750"/>
              <a:gd name="T7" fmla="*/ 0 h 450"/>
              <a:gd name="T8" fmla="*/ 0 60000 65536"/>
              <a:gd name="T9" fmla="*/ 0 60000 65536"/>
              <a:gd name="T10" fmla="*/ 0 60000 65536"/>
              <a:gd name="T11" fmla="*/ 0 60000 65536"/>
              <a:gd name="T12" fmla="*/ 0 w 750"/>
              <a:gd name="T13" fmla="*/ 0 h 450"/>
              <a:gd name="T14" fmla="*/ 750 w 750"/>
              <a:gd name="T15" fmla="*/ 450 h 450"/>
            </a:gdLst>
            <a:ahLst/>
            <a:cxnLst>
              <a:cxn ang="T8">
                <a:pos x="T0" y="T1"/>
              </a:cxn>
              <a:cxn ang="T9">
                <a:pos x="T2" y="T3"/>
              </a:cxn>
              <a:cxn ang="T10">
                <a:pos x="T4" y="T5"/>
              </a:cxn>
              <a:cxn ang="T11">
                <a:pos x="T6" y="T7"/>
              </a:cxn>
            </a:cxnLst>
            <a:rect l="T12" t="T13" r="T14" b="T15"/>
            <a:pathLst>
              <a:path w="750" h="450">
                <a:moveTo>
                  <a:pt x="0" y="450"/>
                </a:moveTo>
                <a:cubicBezTo>
                  <a:pt x="62" y="388"/>
                  <a:pt x="282" y="111"/>
                  <a:pt x="372" y="78"/>
                </a:cubicBezTo>
                <a:cubicBezTo>
                  <a:pt x="462" y="45"/>
                  <a:pt x="477" y="265"/>
                  <a:pt x="540" y="252"/>
                </a:cubicBezTo>
                <a:cubicBezTo>
                  <a:pt x="603" y="239"/>
                  <a:pt x="706" y="52"/>
                  <a:pt x="750"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3" name="Freeform 1166"/>
          <p:cNvSpPr>
            <a:spLocks/>
          </p:cNvSpPr>
          <p:nvPr/>
        </p:nvSpPr>
        <p:spPr bwMode="auto">
          <a:xfrm>
            <a:off x="3754214" y="3059793"/>
            <a:ext cx="110832" cy="188550"/>
          </a:xfrm>
          <a:custGeom>
            <a:avLst/>
            <a:gdLst>
              <a:gd name="T0" fmla="*/ 0 w 216"/>
              <a:gd name="T1" fmla="*/ 0 h 396"/>
              <a:gd name="T2" fmla="*/ 0 w 216"/>
              <a:gd name="T3" fmla="*/ 0 h 396"/>
              <a:gd name="T4" fmla="*/ 0 w 216"/>
              <a:gd name="T5" fmla="*/ 0 h 396"/>
              <a:gd name="T6" fmla="*/ 0 w 216"/>
              <a:gd name="T7" fmla="*/ 0 h 396"/>
              <a:gd name="T8" fmla="*/ 0 60000 65536"/>
              <a:gd name="T9" fmla="*/ 0 60000 65536"/>
              <a:gd name="T10" fmla="*/ 0 60000 65536"/>
              <a:gd name="T11" fmla="*/ 0 60000 65536"/>
              <a:gd name="T12" fmla="*/ 0 w 216"/>
              <a:gd name="T13" fmla="*/ 0 h 396"/>
              <a:gd name="T14" fmla="*/ 216 w 216"/>
              <a:gd name="T15" fmla="*/ 396 h 396"/>
            </a:gdLst>
            <a:ahLst/>
            <a:cxnLst>
              <a:cxn ang="T8">
                <a:pos x="T0" y="T1"/>
              </a:cxn>
              <a:cxn ang="T9">
                <a:pos x="T2" y="T3"/>
              </a:cxn>
              <a:cxn ang="T10">
                <a:pos x="T4" y="T5"/>
              </a:cxn>
              <a:cxn ang="T11">
                <a:pos x="T6" y="T7"/>
              </a:cxn>
            </a:cxnLst>
            <a:rect l="T12" t="T13" r="T14" b="T15"/>
            <a:pathLst>
              <a:path w="216" h="396">
                <a:moveTo>
                  <a:pt x="67" y="396"/>
                </a:moveTo>
                <a:cubicBezTo>
                  <a:pt x="90" y="357"/>
                  <a:pt x="216" y="209"/>
                  <a:pt x="205" y="168"/>
                </a:cubicBezTo>
                <a:cubicBezTo>
                  <a:pt x="194" y="127"/>
                  <a:pt x="0" y="178"/>
                  <a:pt x="1" y="150"/>
                </a:cubicBezTo>
                <a:cubicBezTo>
                  <a:pt x="2" y="122"/>
                  <a:pt x="167" y="31"/>
                  <a:pt x="211"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4" name="Freeform 1167"/>
          <p:cNvSpPr>
            <a:spLocks/>
          </p:cNvSpPr>
          <p:nvPr/>
        </p:nvSpPr>
        <p:spPr bwMode="auto">
          <a:xfrm>
            <a:off x="3813629" y="3169439"/>
            <a:ext cx="250229" cy="127066"/>
          </a:xfrm>
          <a:custGeom>
            <a:avLst/>
            <a:gdLst>
              <a:gd name="T0" fmla="*/ 0 w 486"/>
              <a:gd name="T1" fmla="*/ 0 h 267"/>
              <a:gd name="T2" fmla="*/ 0 w 486"/>
              <a:gd name="T3" fmla="*/ 0 h 267"/>
              <a:gd name="T4" fmla="*/ 0 w 486"/>
              <a:gd name="T5" fmla="*/ 0 h 267"/>
              <a:gd name="T6" fmla="*/ 0 w 486"/>
              <a:gd name="T7" fmla="*/ 0 h 267"/>
              <a:gd name="T8" fmla="*/ 0 60000 65536"/>
              <a:gd name="T9" fmla="*/ 0 60000 65536"/>
              <a:gd name="T10" fmla="*/ 0 60000 65536"/>
              <a:gd name="T11" fmla="*/ 0 60000 65536"/>
              <a:gd name="T12" fmla="*/ 0 w 486"/>
              <a:gd name="T13" fmla="*/ 0 h 267"/>
              <a:gd name="T14" fmla="*/ 486 w 486"/>
              <a:gd name="T15" fmla="*/ 267 h 267"/>
            </a:gdLst>
            <a:ahLst/>
            <a:cxnLst>
              <a:cxn ang="T8">
                <a:pos x="T0" y="T1"/>
              </a:cxn>
              <a:cxn ang="T9">
                <a:pos x="T2" y="T3"/>
              </a:cxn>
              <a:cxn ang="T10">
                <a:pos x="T4" y="T5"/>
              </a:cxn>
              <a:cxn ang="T11">
                <a:pos x="T6" y="T7"/>
              </a:cxn>
            </a:cxnLst>
            <a:rect l="T12" t="T13" r="T14" b="T15"/>
            <a:pathLst>
              <a:path w="486" h="267">
                <a:moveTo>
                  <a:pt x="0" y="161"/>
                </a:moveTo>
                <a:cubicBezTo>
                  <a:pt x="40" y="136"/>
                  <a:pt x="201" y="0"/>
                  <a:pt x="240" y="17"/>
                </a:cubicBezTo>
                <a:cubicBezTo>
                  <a:pt x="279" y="34"/>
                  <a:pt x="193" y="259"/>
                  <a:pt x="234" y="263"/>
                </a:cubicBezTo>
                <a:cubicBezTo>
                  <a:pt x="275" y="267"/>
                  <a:pt x="434" y="87"/>
                  <a:pt x="486" y="41"/>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5" name="Freeform 1168"/>
          <p:cNvSpPr>
            <a:spLocks/>
          </p:cNvSpPr>
          <p:nvPr/>
        </p:nvSpPr>
        <p:spPr bwMode="auto">
          <a:xfrm>
            <a:off x="3147494" y="3534243"/>
            <a:ext cx="712982" cy="483672"/>
          </a:xfrm>
          <a:custGeom>
            <a:avLst/>
            <a:gdLst>
              <a:gd name="T0" fmla="*/ 0 w 1380"/>
              <a:gd name="T1" fmla="*/ 0 h 1013"/>
              <a:gd name="T2" fmla="*/ 0 w 1380"/>
              <a:gd name="T3" fmla="*/ 0 h 1013"/>
              <a:gd name="T4" fmla="*/ 0 w 1380"/>
              <a:gd name="T5" fmla="*/ 0 h 1013"/>
              <a:gd name="T6" fmla="*/ 0 w 1380"/>
              <a:gd name="T7" fmla="*/ 0 h 1013"/>
              <a:gd name="T8" fmla="*/ 0 w 1380"/>
              <a:gd name="T9" fmla="*/ 0 h 1013"/>
              <a:gd name="T10" fmla="*/ 0 w 1380"/>
              <a:gd name="T11" fmla="*/ 0 h 1013"/>
              <a:gd name="T12" fmla="*/ 0 w 1380"/>
              <a:gd name="T13" fmla="*/ 0 h 1013"/>
              <a:gd name="T14" fmla="*/ 0 w 1380"/>
              <a:gd name="T15" fmla="*/ 0 h 1013"/>
              <a:gd name="T16" fmla="*/ 0 60000 65536"/>
              <a:gd name="T17" fmla="*/ 0 60000 65536"/>
              <a:gd name="T18" fmla="*/ 0 60000 65536"/>
              <a:gd name="T19" fmla="*/ 0 60000 65536"/>
              <a:gd name="T20" fmla="*/ 0 60000 65536"/>
              <a:gd name="T21" fmla="*/ 0 60000 65536"/>
              <a:gd name="T22" fmla="*/ 0 60000 65536"/>
              <a:gd name="T23" fmla="*/ 0 60000 65536"/>
              <a:gd name="T24" fmla="*/ 0 w 1380"/>
              <a:gd name="T25" fmla="*/ 0 h 1013"/>
              <a:gd name="T26" fmla="*/ 1380 w 1380"/>
              <a:gd name="T27" fmla="*/ 1013 h 10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80" h="1013">
                <a:moveTo>
                  <a:pt x="336" y="0"/>
                </a:moveTo>
                <a:cubicBezTo>
                  <a:pt x="288" y="61"/>
                  <a:pt x="96" y="270"/>
                  <a:pt x="48" y="366"/>
                </a:cubicBezTo>
                <a:cubicBezTo>
                  <a:pt x="0" y="462"/>
                  <a:pt x="28" y="531"/>
                  <a:pt x="48" y="576"/>
                </a:cubicBezTo>
                <a:cubicBezTo>
                  <a:pt x="68" y="621"/>
                  <a:pt x="113" y="614"/>
                  <a:pt x="168" y="636"/>
                </a:cubicBezTo>
                <a:cubicBezTo>
                  <a:pt x="223" y="658"/>
                  <a:pt x="331" y="656"/>
                  <a:pt x="378" y="708"/>
                </a:cubicBezTo>
                <a:cubicBezTo>
                  <a:pt x="425" y="760"/>
                  <a:pt x="376" y="898"/>
                  <a:pt x="450" y="948"/>
                </a:cubicBezTo>
                <a:cubicBezTo>
                  <a:pt x="524" y="998"/>
                  <a:pt x="667" y="1013"/>
                  <a:pt x="822" y="1008"/>
                </a:cubicBezTo>
                <a:cubicBezTo>
                  <a:pt x="977" y="1003"/>
                  <a:pt x="1264" y="937"/>
                  <a:pt x="1380" y="918"/>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6" name="Freeform 1169"/>
          <p:cNvSpPr>
            <a:spLocks/>
          </p:cNvSpPr>
          <p:nvPr/>
        </p:nvSpPr>
        <p:spPr bwMode="auto">
          <a:xfrm>
            <a:off x="3868474" y="3818093"/>
            <a:ext cx="100549" cy="145511"/>
          </a:xfrm>
          <a:custGeom>
            <a:avLst/>
            <a:gdLst>
              <a:gd name="T0" fmla="*/ 0 w 194"/>
              <a:gd name="T1" fmla="*/ 0 h 306"/>
              <a:gd name="T2" fmla="*/ 0 w 194"/>
              <a:gd name="T3" fmla="*/ 0 h 306"/>
              <a:gd name="T4" fmla="*/ 0 w 194"/>
              <a:gd name="T5" fmla="*/ 0 h 306"/>
              <a:gd name="T6" fmla="*/ 0 w 194"/>
              <a:gd name="T7" fmla="*/ 0 h 306"/>
              <a:gd name="T8" fmla="*/ 0 60000 65536"/>
              <a:gd name="T9" fmla="*/ 0 60000 65536"/>
              <a:gd name="T10" fmla="*/ 0 60000 65536"/>
              <a:gd name="T11" fmla="*/ 0 60000 65536"/>
              <a:gd name="T12" fmla="*/ 0 w 194"/>
              <a:gd name="T13" fmla="*/ 0 h 306"/>
              <a:gd name="T14" fmla="*/ 194 w 194"/>
              <a:gd name="T15" fmla="*/ 306 h 306"/>
            </a:gdLst>
            <a:ahLst/>
            <a:cxnLst>
              <a:cxn ang="T8">
                <a:pos x="T0" y="T1"/>
              </a:cxn>
              <a:cxn ang="T9">
                <a:pos x="T2" y="T3"/>
              </a:cxn>
              <a:cxn ang="T10">
                <a:pos x="T4" y="T5"/>
              </a:cxn>
              <a:cxn ang="T11">
                <a:pos x="T6" y="T7"/>
              </a:cxn>
            </a:cxnLst>
            <a:rect l="T12" t="T13" r="T14" b="T15"/>
            <a:pathLst>
              <a:path w="194" h="306">
                <a:moveTo>
                  <a:pt x="62" y="306"/>
                </a:moveTo>
                <a:cubicBezTo>
                  <a:pt x="76" y="282"/>
                  <a:pt x="155" y="190"/>
                  <a:pt x="146" y="162"/>
                </a:cubicBezTo>
                <a:cubicBezTo>
                  <a:pt x="137" y="134"/>
                  <a:pt x="0" y="165"/>
                  <a:pt x="8" y="138"/>
                </a:cubicBezTo>
                <a:cubicBezTo>
                  <a:pt x="16" y="111"/>
                  <a:pt x="155" y="29"/>
                  <a:pt x="194" y="0"/>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67" name="Freeform 1170"/>
          <p:cNvSpPr>
            <a:spLocks/>
          </p:cNvSpPr>
          <p:nvPr/>
        </p:nvSpPr>
        <p:spPr bwMode="auto">
          <a:xfrm>
            <a:off x="3906180" y="3921590"/>
            <a:ext cx="285650" cy="79929"/>
          </a:xfrm>
          <a:custGeom>
            <a:avLst/>
            <a:gdLst>
              <a:gd name="T0" fmla="*/ 0 w 552"/>
              <a:gd name="T1" fmla="*/ 0 h 166"/>
              <a:gd name="T2" fmla="*/ 0 w 552"/>
              <a:gd name="T3" fmla="*/ 0 h 166"/>
              <a:gd name="T4" fmla="*/ 0 w 552"/>
              <a:gd name="T5" fmla="*/ 0 h 166"/>
              <a:gd name="T6" fmla="*/ 0 w 552"/>
              <a:gd name="T7" fmla="*/ 0 h 166"/>
              <a:gd name="T8" fmla="*/ 0 w 552"/>
              <a:gd name="T9" fmla="*/ 0 h 166"/>
              <a:gd name="T10" fmla="*/ 0 60000 65536"/>
              <a:gd name="T11" fmla="*/ 0 60000 65536"/>
              <a:gd name="T12" fmla="*/ 0 60000 65536"/>
              <a:gd name="T13" fmla="*/ 0 60000 65536"/>
              <a:gd name="T14" fmla="*/ 0 60000 65536"/>
              <a:gd name="T15" fmla="*/ 0 w 552"/>
              <a:gd name="T16" fmla="*/ 0 h 166"/>
              <a:gd name="T17" fmla="*/ 552 w 552"/>
              <a:gd name="T18" fmla="*/ 166 h 166"/>
            </a:gdLst>
            <a:ahLst/>
            <a:cxnLst>
              <a:cxn ang="T10">
                <a:pos x="T0" y="T1"/>
              </a:cxn>
              <a:cxn ang="T11">
                <a:pos x="T2" y="T3"/>
              </a:cxn>
              <a:cxn ang="T12">
                <a:pos x="T4" y="T5"/>
              </a:cxn>
              <a:cxn ang="T13">
                <a:pos x="T6" y="T7"/>
              </a:cxn>
              <a:cxn ang="T14">
                <a:pos x="T8" y="T9"/>
              </a:cxn>
            </a:cxnLst>
            <a:rect l="T15" t="T16" r="T17" b="T18"/>
            <a:pathLst>
              <a:path w="552" h="166">
                <a:moveTo>
                  <a:pt x="0" y="63"/>
                </a:moveTo>
                <a:cubicBezTo>
                  <a:pt x="40" y="53"/>
                  <a:pt x="206" y="0"/>
                  <a:pt x="240" y="9"/>
                </a:cubicBezTo>
                <a:cubicBezTo>
                  <a:pt x="274" y="18"/>
                  <a:pt x="197" y="92"/>
                  <a:pt x="204" y="117"/>
                </a:cubicBezTo>
                <a:cubicBezTo>
                  <a:pt x="211" y="142"/>
                  <a:pt x="224" y="166"/>
                  <a:pt x="282" y="159"/>
                </a:cubicBezTo>
                <a:cubicBezTo>
                  <a:pt x="340" y="152"/>
                  <a:pt x="496" y="92"/>
                  <a:pt x="552" y="75"/>
                </a:cubicBezTo>
              </a:path>
            </a:pathLst>
          </a:custGeom>
          <a:noFill/>
          <a:ln w="25400" cap="flat" cmpd="sng">
            <a:solidFill>
              <a:srgbClr val="00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pic>
        <p:nvPicPr>
          <p:cNvPr id="68" name="Picture 1171" descr="j042897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804489" y="2903010"/>
            <a:ext cx="161107" cy="22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 name="Picture 1172" descr="j042897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89590" y="3020854"/>
            <a:ext cx="162249" cy="21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 name="Picture 1173" descr="j042897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103850" y="3784277"/>
            <a:ext cx="161107" cy="219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 name="Picture 1174" descr="j042897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01610" y="3654136"/>
            <a:ext cx="162249" cy="220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 name="Group 1175"/>
          <p:cNvGrpSpPr>
            <a:grpSpLocks/>
          </p:cNvGrpSpPr>
          <p:nvPr/>
        </p:nvGrpSpPr>
        <p:grpSpPr bwMode="auto">
          <a:xfrm>
            <a:off x="3078938" y="3210429"/>
            <a:ext cx="185101" cy="265405"/>
            <a:chOff x="1743" y="2678"/>
            <a:chExt cx="754" cy="1172"/>
          </a:xfrm>
        </p:grpSpPr>
        <p:sp>
          <p:nvSpPr>
            <p:cNvPr id="780" name="Freeform 1176"/>
            <p:cNvSpPr>
              <a:spLocks/>
            </p:cNvSpPr>
            <p:nvPr/>
          </p:nvSpPr>
          <p:spPr bwMode="auto">
            <a:xfrm>
              <a:off x="1743" y="2678"/>
              <a:ext cx="754" cy="1172"/>
            </a:xfrm>
            <a:custGeom>
              <a:avLst/>
              <a:gdLst>
                <a:gd name="T0" fmla="*/ 390 w 754"/>
                <a:gd name="T1" fmla="*/ 0 h 1172"/>
                <a:gd name="T2" fmla="*/ 0 w 754"/>
                <a:gd name="T3" fmla="*/ 228 h 1172"/>
                <a:gd name="T4" fmla="*/ 0 w 754"/>
                <a:gd name="T5" fmla="*/ 964 h 1172"/>
                <a:gd name="T6" fmla="*/ 358 w 754"/>
                <a:gd name="T7" fmla="*/ 1172 h 1172"/>
                <a:gd name="T8" fmla="*/ 364 w 754"/>
                <a:gd name="T9" fmla="*/ 1172 h 1172"/>
                <a:gd name="T10" fmla="*/ 364 w 754"/>
                <a:gd name="T11" fmla="*/ 1172 h 1172"/>
                <a:gd name="T12" fmla="*/ 368 w 754"/>
                <a:gd name="T13" fmla="*/ 1172 h 1172"/>
                <a:gd name="T14" fmla="*/ 376 w 754"/>
                <a:gd name="T15" fmla="*/ 1168 h 1172"/>
                <a:gd name="T16" fmla="*/ 430 w 754"/>
                <a:gd name="T17" fmla="*/ 1136 h 1172"/>
                <a:gd name="T18" fmla="*/ 754 w 754"/>
                <a:gd name="T19" fmla="*/ 948 h 1172"/>
                <a:gd name="T20" fmla="*/ 754 w 754"/>
                <a:gd name="T21" fmla="*/ 212 h 1172"/>
                <a:gd name="T22" fmla="*/ 390 w 754"/>
                <a:gd name="T23" fmla="*/ 0 h 11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54"/>
                <a:gd name="T37" fmla="*/ 0 h 1172"/>
                <a:gd name="T38" fmla="*/ 754 w 754"/>
                <a:gd name="T39" fmla="*/ 1172 h 117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54" h="1172">
                  <a:moveTo>
                    <a:pt x="390" y="0"/>
                  </a:moveTo>
                  <a:lnTo>
                    <a:pt x="0" y="228"/>
                  </a:lnTo>
                  <a:lnTo>
                    <a:pt x="0" y="964"/>
                  </a:lnTo>
                  <a:lnTo>
                    <a:pt x="358" y="1172"/>
                  </a:lnTo>
                  <a:lnTo>
                    <a:pt x="364" y="1172"/>
                  </a:lnTo>
                  <a:lnTo>
                    <a:pt x="368" y="1172"/>
                  </a:lnTo>
                  <a:lnTo>
                    <a:pt x="376" y="1168"/>
                  </a:lnTo>
                  <a:lnTo>
                    <a:pt x="430" y="1136"/>
                  </a:lnTo>
                  <a:lnTo>
                    <a:pt x="754" y="948"/>
                  </a:lnTo>
                  <a:lnTo>
                    <a:pt x="754" y="212"/>
                  </a:lnTo>
                  <a:lnTo>
                    <a:pt x="3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1" name="Freeform 1177"/>
            <p:cNvSpPr>
              <a:spLocks/>
            </p:cNvSpPr>
            <p:nvPr/>
          </p:nvSpPr>
          <p:spPr bwMode="auto">
            <a:xfrm>
              <a:off x="1761" y="3416"/>
              <a:ext cx="716" cy="416"/>
            </a:xfrm>
            <a:custGeom>
              <a:avLst/>
              <a:gdLst>
                <a:gd name="T0" fmla="*/ 0 w 716"/>
                <a:gd name="T1" fmla="*/ 216 h 416"/>
                <a:gd name="T2" fmla="*/ 372 w 716"/>
                <a:gd name="T3" fmla="*/ 0 h 416"/>
                <a:gd name="T4" fmla="*/ 716 w 716"/>
                <a:gd name="T5" fmla="*/ 200 h 416"/>
                <a:gd name="T6" fmla="*/ 346 w 716"/>
                <a:gd name="T7" fmla="*/ 416 h 416"/>
                <a:gd name="T8" fmla="*/ 0 w 716"/>
                <a:gd name="T9" fmla="*/ 216 h 416"/>
                <a:gd name="T10" fmla="*/ 0 60000 65536"/>
                <a:gd name="T11" fmla="*/ 0 60000 65536"/>
                <a:gd name="T12" fmla="*/ 0 60000 65536"/>
                <a:gd name="T13" fmla="*/ 0 60000 65536"/>
                <a:gd name="T14" fmla="*/ 0 60000 65536"/>
                <a:gd name="T15" fmla="*/ 0 w 716"/>
                <a:gd name="T16" fmla="*/ 0 h 416"/>
                <a:gd name="T17" fmla="*/ 716 w 716"/>
                <a:gd name="T18" fmla="*/ 416 h 416"/>
              </a:gdLst>
              <a:ahLst/>
              <a:cxnLst>
                <a:cxn ang="T10">
                  <a:pos x="T0" y="T1"/>
                </a:cxn>
                <a:cxn ang="T11">
                  <a:pos x="T2" y="T3"/>
                </a:cxn>
                <a:cxn ang="T12">
                  <a:pos x="T4" y="T5"/>
                </a:cxn>
                <a:cxn ang="T13">
                  <a:pos x="T6" y="T7"/>
                </a:cxn>
                <a:cxn ang="T14">
                  <a:pos x="T8" y="T9"/>
                </a:cxn>
              </a:cxnLst>
              <a:rect l="T15" t="T16" r="T17" b="T18"/>
              <a:pathLst>
                <a:path w="716" h="416">
                  <a:moveTo>
                    <a:pt x="0" y="216"/>
                  </a:moveTo>
                  <a:lnTo>
                    <a:pt x="372" y="0"/>
                  </a:lnTo>
                  <a:lnTo>
                    <a:pt x="716" y="200"/>
                  </a:lnTo>
                  <a:lnTo>
                    <a:pt x="346" y="416"/>
                  </a:lnTo>
                  <a:lnTo>
                    <a:pt x="0"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2" name="Freeform 1178"/>
            <p:cNvSpPr>
              <a:spLocks/>
            </p:cNvSpPr>
            <p:nvPr/>
          </p:nvSpPr>
          <p:spPr bwMode="auto">
            <a:xfrm>
              <a:off x="1761" y="2700"/>
              <a:ext cx="372" cy="932"/>
            </a:xfrm>
            <a:custGeom>
              <a:avLst/>
              <a:gdLst>
                <a:gd name="T0" fmla="*/ 0 w 372"/>
                <a:gd name="T1" fmla="*/ 216 h 932"/>
                <a:gd name="T2" fmla="*/ 372 w 372"/>
                <a:gd name="T3" fmla="*/ 0 h 932"/>
                <a:gd name="T4" fmla="*/ 372 w 372"/>
                <a:gd name="T5" fmla="*/ 716 h 932"/>
                <a:gd name="T6" fmla="*/ 0 w 372"/>
                <a:gd name="T7" fmla="*/ 932 h 932"/>
                <a:gd name="T8" fmla="*/ 0 w 372"/>
                <a:gd name="T9" fmla="*/ 216 h 932"/>
                <a:gd name="T10" fmla="*/ 0 60000 65536"/>
                <a:gd name="T11" fmla="*/ 0 60000 65536"/>
                <a:gd name="T12" fmla="*/ 0 60000 65536"/>
                <a:gd name="T13" fmla="*/ 0 60000 65536"/>
                <a:gd name="T14" fmla="*/ 0 60000 65536"/>
                <a:gd name="T15" fmla="*/ 0 w 372"/>
                <a:gd name="T16" fmla="*/ 0 h 932"/>
                <a:gd name="T17" fmla="*/ 372 w 372"/>
                <a:gd name="T18" fmla="*/ 932 h 932"/>
              </a:gdLst>
              <a:ahLst/>
              <a:cxnLst>
                <a:cxn ang="T10">
                  <a:pos x="T0" y="T1"/>
                </a:cxn>
                <a:cxn ang="T11">
                  <a:pos x="T2" y="T3"/>
                </a:cxn>
                <a:cxn ang="T12">
                  <a:pos x="T4" y="T5"/>
                </a:cxn>
                <a:cxn ang="T13">
                  <a:pos x="T6" y="T7"/>
                </a:cxn>
                <a:cxn ang="T14">
                  <a:pos x="T8" y="T9"/>
                </a:cxn>
              </a:cxnLst>
              <a:rect l="T15" t="T16" r="T17" b="T18"/>
              <a:pathLst>
                <a:path w="372" h="932">
                  <a:moveTo>
                    <a:pt x="0" y="216"/>
                  </a:moveTo>
                  <a:lnTo>
                    <a:pt x="372" y="0"/>
                  </a:lnTo>
                  <a:lnTo>
                    <a:pt x="372" y="716"/>
                  </a:lnTo>
                  <a:lnTo>
                    <a:pt x="0" y="932"/>
                  </a:lnTo>
                  <a:lnTo>
                    <a:pt x="0"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3" name="Freeform 1179"/>
            <p:cNvSpPr>
              <a:spLocks/>
            </p:cNvSpPr>
            <p:nvPr/>
          </p:nvSpPr>
          <p:spPr bwMode="auto">
            <a:xfrm>
              <a:off x="2123" y="3504"/>
              <a:ext cx="340" cy="242"/>
            </a:xfrm>
            <a:custGeom>
              <a:avLst/>
              <a:gdLst>
                <a:gd name="T0" fmla="*/ 0 w 340"/>
                <a:gd name="T1" fmla="*/ 198 h 242"/>
                <a:gd name="T2" fmla="*/ 340 w 340"/>
                <a:gd name="T3" fmla="*/ 0 h 242"/>
                <a:gd name="T4" fmla="*/ 340 w 340"/>
                <a:gd name="T5" fmla="*/ 46 h 242"/>
                <a:gd name="T6" fmla="*/ 0 w 340"/>
                <a:gd name="T7" fmla="*/ 242 h 242"/>
                <a:gd name="T8" fmla="*/ 0 w 340"/>
                <a:gd name="T9" fmla="*/ 198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8"/>
                  </a:moveTo>
                  <a:lnTo>
                    <a:pt x="340" y="0"/>
                  </a:lnTo>
                  <a:lnTo>
                    <a:pt x="340" y="46"/>
                  </a:lnTo>
                  <a:lnTo>
                    <a:pt x="0" y="242"/>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4" name="Freeform 1180"/>
            <p:cNvSpPr>
              <a:spLocks/>
            </p:cNvSpPr>
            <p:nvPr/>
          </p:nvSpPr>
          <p:spPr bwMode="auto">
            <a:xfrm>
              <a:off x="1827" y="3332"/>
              <a:ext cx="636" cy="370"/>
            </a:xfrm>
            <a:custGeom>
              <a:avLst/>
              <a:gdLst>
                <a:gd name="T0" fmla="*/ 0 w 636"/>
                <a:gd name="T1" fmla="*/ 198 h 370"/>
                <a:gd name="T2" fmla="*/ 338 w 636"/>
                <a:gd name="T3" fmla="*/ 0 h 370"/>
                <a:gd name="T4" fmla="*/ 636 w 636"/>
                <a:gd name="T5" fmla="*/ 172 h 370"/>
                <a:gd name="T6" fmla="*/ 296 w 636"/>
                <a:gd name="T7" fmla="*/ 370 h 370"/>
                <a:gd name="T8" fmla="*/ 0 w 636"/>
                <a:gd name="T9" fmla="*/ 198 h 370"/>
                <a:gd name="T10" fmla="*/ 0 60000 65536"/>
                <a:gd name="T11" fmla="*/ 0 60000 65536"/>
                <a:gd name="T12" fmla="*/ 0 60000 65536"/>
                <a:gd name="T13" fmla="*/ 0 60000 65536"/>
                <a:gd name="T14" fmla="*/ 0 60000 65536"/>
                <a:gd name="T15" fmla="*/ 0 w 636"/>
                <a:gd name="T16" fmla="*/ 0 h 370"/>
                <a:gd name="T17" fmla="*/ 636 w 636"/>
                <a:gd name="T18" fmla="*/ 370 h 370"/>
              </a:gdLst>
              <a:ahLst/>
              <a:cxnLst>
                <a:cxn ang="T10">
                  <a:pos x="T0" y="T1"/>
                </a:cxn>
                <a:cxn ang="T11">
                  <a:pos x="T2" y="T3"/>
                </a:cxn>
                <a:cxn ang="T12">
                  <a:pos x="T4" y="T5"/>
                </a:cxn>
                <a:cxn ang="T13">
                  <a:pos x="T6" y="T7"/>
                </a:cxn>
                <a:cxn ang="T14">
                  <a:pos x="T8" y="T9"/>
                </a:cxn>
              </a:cxnLst>
              <a:rect l="T15" t="T16" r="T17" b="T18"/>
              <a:pathLst>
                <a:path w="636" h="370">
                  <a:moveTo>
                    <a:pt x="0" y="198"/>
                  </a:moveTo>
                  <a:lnTo>
                    <a:pt x="338" y="0"/>
                  </a:lnTo>
                  <a:lnTo>
                    <a:pt x="636" y="172"/>
                  </a:lnTo>
                  <a:lnTo>
                    <a:pt x="296" y="370"/>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5" name="Freeform 1181"/>
            <p:cNvSpPr>
              <a:spLocks/>
            </p:cNvSpPr>
            <p:nvPr/>
          </p:nvSpPr>
          <p:spPr bwMode="auto">
            <a:xfrm>
              <a:off x="1827" y="3530"/>
              <a:ext cx="296" cy="216"/>
            </a:xfrm>
            <a:custGeom>
              <a:avLst/>
              <a:gdLst>
                <a:gd name="T0" fmla="*/ 296 w 296"/>
                <a:gd name="T1" fmla="*/ 172 h 216"/>
                <a:gd name="T2" fmla="*/ 296 w 296"/>
                <a:gd name="T3" fmla="*/ 216 h 216"/>
                <a:gd name="T4" fmla="*/ 0 w 296"/>
                <a:gd name="T5" fmla="*/ 44 h 216"/>
                <a:gd name="T6" fmla="*/ 0 w 296"/>
                <a:gd name="T7" fmla="*/ 0 h 216"/>
                <a:gd name="T8" fmla="*/ 296 w 296"/>
                <a:gd name="T9" fmla="*/ 172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2"/>
                  </a:moveTo>
                  <a:lnTo>
                    <a:pt x="296" y="216"/>
                  </a:lnTo>
                  <a:lnTo>
                    <a:pt x="0" y="44"/>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6" name="Freeform 1182"/>
            <p:cNvSpPr>
              <a:spLocks/>
            </p:cNvSpPr>
            <p:nvPr/>
          </p:nvSpPr>
          <p:spPr bwMode="auto">
            <a:xfrm>
              <a:off x="1847" y="3550"/>
              <a:ext cx="100" cy="72"/>
            </a:xfrm>
            <a:custGeom>
              <a:avLst/>
              <a:gdLst>
                <a:gd name="T0" fmla="*/ 0 w 100"/>
                <a:gd name="T1" fmla="*/ 16 h 72"/>
                <a:gd name="T2" fmla="*/ 0 w 100"/>
                <a:gd name="T3" fmla="*/ 0 h 72"/>
                <a:gd name="T4" fmla="*/ 100 w 100"/>
                <a:gd name="T5" fmla="*/ 58 h 72"/>
                <a:gd name="T6" fmla="*/ 100 w 100"/>
                <a:gd name="T7" fmla="*/ 72 h 72"/>
                <a:gd name="T8" fmla="*/ 0 w 100"/>
                <a:gd name="T9" fmla="*/ 16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6"/>
                  </a:moveTo>
                  <a:lnTo>
                    <a:pt x="0" y="0"/>
                  </a:lnTo>
                  <a:lnTo>
                    <a:pt x="100" y="58"/>
                  </a:lnTo>
                  <a:lnTo>
                    <a:pt x="100" y="72"/>
                  </a:lnTo>
                  <a:lnTo>
                    <a:pt x="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7" name="Freeform 1183"/>
            <p:cNvSpPr>
              <a:spLocks/>
            </p:cNvSpPr>
            <p:nvPr/>
          </p:nvSpPr>
          <p:spPr bwMode="auto">
            <a:xfrm>
              <a:off x="1847" y="3550"/>
              <a:ext cx="2" cy="16"/>
            </a:xfrm>
            <a:custGeom>
              <a:avLst/>
              <a:gdLst>
                <a:gd name="T0" fmla="*/ 0 w 2"/>
                <a:gd name="T1" fmla="*/ 16 h 16"/>
                <a:gd name="T2" fmla="*/ 2 w 2"/>
                <a:gd name="T3" fmla="*/ 14 h 16"/>
                <a:gd name="T4" fmla="*/ 2 w 2"/>
                <a:gd name="T5" fmla="*/ 2 h 16"/>
                <a:gd name="T6" fmla="*/ 0 w 2"/>
                <a:gd name="T7" fmla="*/ 0 h 16"/>
                <a:gd name="T8" fmla="*/ 0 w 2"/>
                <a:gd name="T9" fmla="*/ 16 h 16"/>
                <a:gd name="T10" fmla="*/ 0 60000 65536"/>
                <a:gd name="T11" fmla="*/ 0 60000 65536"/>
                <a:gd name="T12" fmla="*/ 0 60000 65536"/>
                <a:gd name="T13" fmla="*/ 0 60000 65536"/>
                <a:gd name="T14" fmla="*/ 0 60000 65536"/>
                <a:gd name="T15" fmla="*/ 0 w 2"/>
                <a:gd name="T16" fmla="*/ 0 h 16"/>
                <a:gd name="T17" fmla="*/ 2 w 2"/>
                <a:gd name="T18" fmla="*/ 16 h 16"/>
              </a:gdLst>
              <a:ahLst/>
              <a:cxnLst>
                <a:cxn ang="T10">
                  <a:pos x="T0" y="T1"/>
                </a:cxn>
                <a:cxn ang="T11">
                  <a:pos x="T2" y="T3"/>
                </a:cxn>
                <a:cxn ang="T12">
                  <a:pos x="T4" y="T5"/>
                </a:cxn>
                <a:cxn ang="T13">
                  <a:pos x="T6" y="T7"/>
                </a:cxn>
                <a:cxn ang="T14">
                  <a:pos x="T8" y="T9"/>
                </a:cxn>
              </a:cxnLst>
              <a:rect l="T15" t="T16" r="T17" b="T18"/>
              <a:pathLst>
                <a:path w="2" h="16">
                  <a:moveTo>
                    <a:pt x="0" y="16"/>
                  </a:moveTo>
                  <a:lnTo>
                    <a:pt x="2" y="14"/>
                  </a:lnTo>
                  <a:lnTo>
                    <a:pt x="2" y="2"/>
                  </a:lnTo>
                  <a:lnTo>
                    <a:pt x="0" y="0"/>
                  </a:lnTo>
                  <a:lnTo>
                    <a:pt x="0" y="16"/>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8" name="Freeform 1184"/>
            <p:cNvSpPr>
              <a:spLocks/>
            </p:cNvSpPr>
            <p:nvPr/>
          </p:nvSpPr>
          <p:spPr bwMode="auto">
            <a:xfrm>
              <a:off x="1847" y="3564"/>
              <a:ext cx="100" cy="58"/>
            </a:xfrm>
            <a:custGeom>
              <a:avLst/>
              <a:gdLst>
                <a:gd name="T0" fmla="*/ 100 w 100"/>
                <a:gd name="T1" fmla="*/ 58 h 58"/>
                <a:gd name="T2" fmla="*/ 100 w 100"/>
                <a:gd name="T3" fmla="*/ 56 h 58"/>
                <a:gd name="T4" fmla="*/ 2 w 100"/>
                <a:gd name="T5" fmla="*/ 0 h 58"/>
                <a:gd name="T6" fmla="*/ 0 w 100"/>
                <a:gd name="T7" fmla="*/ 2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2"/>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9" name="Freeform 1185"/>
            <p:cNvSpPr>
              <a:spLocks/>
            </p:cNvSpPr>
            <p:nvPr/>
          </p:nvSpPr>
          <p:spPr bwMode="auto">
            <a:xfrm>
              <a:off x="2109" y="3702"/>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0" name="Rectangle 1186"/>
            <p:cNvSpPr>
              <a:spLocks noChangeArrowheads="1"/>
            </p:cNvSpPr>
            <p:nvPr/>
          </p:nvSpPr>
          <p:spPr bwMode="auto">
            <a:xfrm>
              <a:off x="2109" y="370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791" name="Freeform 1187"/>
            <p:cNvSpPr>
              <a:spLocks/>
            </p:cNvSpPr>
            <p:nvPr/>
          </p:nvSpPr>
          <p:spPr bwMode="auto">
            <a:xfrm>
              <a:off x="2109" y="373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2" name="Freeform 1188"/>
            <p:cNvSpPr>
              <a:spLocks/>
            </p:cNvSpPr>
            <p:nvPr/>
          </p:nvSpPr>
          <p:spPr bwMode="auto">
            <a:xfrm>
              <a:off x="2099" y="3694"/>
              <a:ext cx="6" cy="36"/>
            </a:xfrm>
            <a:custGeom>
              <a:avLst/>
              <a:gdLst>
                <a:gd name="T0" fmla="*/ 0 w 6"/>
                <a:gd name="T1" fmla="*/ 32 h 36"/>
                <a:gd name="T2" fmla="*/ 0 w 6"/>
                <a:gd name="T3" fmla="*/ 0 h 36"/>
                <a:gd name="T4" fmla="*/ 6 w 6"/>
                <a:gd name="T5" fmla="*/ 6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6"/>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3" name="Freeform 1189"/>
            <p:cNvSpPr>
              <a:spLocks/>
            </p:cNvSpPr>
            <p:nvPr/>
          </p:nvSpPr>
          <p:spPr bwMode="auto">
            <a:xfrm>
              <a:off x="2099" y="369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4" name="Freeform 1190"/>
            <p:cNvSpPr>
              <a:spLocks/>
            </p:cNvSpPr>
            <p:nvPr/>
          </p:nvSpPr>
          <p:spPr bwMode="auto">
            <a:xfrm>
              <a:off x="2099" y="372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5" name="Freeform 1191"/>
            <p:cNvSpPr>
              <a:spLocks/>
            </p:cNvSpPr>
            <p:nvPr/>
          </p:nvSpPr>
          <p:spPr bwMode="auto">
            <a:xfrm>
              <a:off x="2087" y="368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6" name="Freeform 1192"/>
            <p:cNvSpPr>
              <a:spLocks/>
            </p:cNvSpPr>
            <p:nvPr/>
          </p:nvSpPr>
          <p:spPr bwMode="auto">
            <a:xfrm>
              <a:off x="2087" y="368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7" name="Freeform 1193"/>
            <p:cNvSpPr>
              <a:spLocks/>
            </p:cNvSpPr>
            <p:nvPr/>
          </p:nvSpPr>
          <p:spPr bwMode="auto">
            <a:xfrm>
              <a:off x="2087" y="3720"/>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8" name="Freeform 1194"/>
            <p:cNvSpPr>
              <a:spLocks/>
            </p:cNvSpPr>
            <p:nvPr/>
          </p:nvSpPr>
          <p:spPr bwMode="auto">
            <a:xfrm>
              <a:off x="2077" y="368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9" name="Freeform 1195"/>
            <p:cNvSpPr>
              <a:spLocks/>
            </p:cNvSpPr>
            <p:nvPr/>
          </p:nvSpPr>
          <p:spPr bwMode="auto">
            <a:xfrm>
              <a:off x="2077" y="36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0" name="Freeform 1196"/>
            <p:cNvSpPr>
              <a:spLocks/>
            </p:cNvSpPr>
            <p:nvPr/>
          </p:nvSpPr>
          <p:spPr bwMode="auto">
            <a:xfrm>
              <a:off x="2077" y="371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1" name="Freeform 1197"/>
            <p:cNvSpPr>
              <a:spLocks/>
            </p:cNvSpPr>
            <p:nvPr/>
          </p:nvSpPr>
          <p:spPr bwMode="auto">
            <a:xfrm>
              <a:off x="2067" y="367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2" name="Freeform 1198"/>
            <p:cNvSpPr>
              <a:spLocks/>
            </p:cNvSpPr>
            <p:nvPr/>
          </p:nvSpPr>
          <p:spPr bwMode="auto">
            <a:xfrm>
              <a:off x="2067" y="3676"/>
              <a:ext cx="2" cy="32"/>
            </a:xfrm>
            <a:custGeom>
              <a:avLst/>
              <a:gdLst>
                <a:gd name="T0" fmla="*/ 0 w 2"/>
                <a:gd name="T1" fmla="*/ 32 h 32"/>
                <a:gd name="T2" fmla="*/ 0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3" name="Freeform 1199"/>
            <p:cNvSpPr>
              <a:spLocks/>
            </p:cNvSpPr>
            <p:nvPr/>
          </p:nvSpPr>
          <p:spPr bwMode="auto">
            <a:xfrm>
              <a:off x="2067" y="3706"/>
              <a:ext cx="6" cy="6"/>
            </a:xfrm>
            <a:custGeom>
              <a:avLst/>
              <a:gdLst>
                <a:gd name="T0" fmla="*/ 6 w 6"/>
                <a:gd name="T1" fmla="*/ 6 h 6"/>
                <a:gd name="T2" fmla="*/ 6 w 6"/>
                <a:gd name="T3" fmla="*/ 4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4" name="Freeform 1200"/>
            <p:cNvSpPr>
              <a:spLocks/>
            </p:cNvSpPr>
            <p:nvPr/>
          </p:nvSpPr>
          <p:spPr bwMode="auto">
            <a:xfrm>
              <a:off x="2055" y="367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5" name="Freeform 1201"/>
            <p:cNvSpPr>
              <a:spLocks/>
            </p:cNvSpPr>
            <p:nvPr/>
          </p:nvSpPr>
          <p:spPr bwMode="auto">
            <a:xfrm>
              <a:off x="2055" y="367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6" name="Freeform 1202"/>
            <p:cNvSpPr>
              <a:spLocks/>
            </p:cNvSpPr>
            <p:nvPr/>
          </p:nvSpPr>
          <p:spPr bwMode="auto">
            <a:xfrm>
              <a:off x="2055" y="3700"/>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7" name="Freeform 1203"/>
            <p:cNvSpPr>
              <a:spLocks/>
            </p:cNvSpPr>
            <p:nvPr/>
          </p:nvSpPr>
          <p:spPr bwMode="auto">
            <a:xfrm>
              <a:off x="2045" y="366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8" name="Freeform 1204"/>
            <p:cNvSpPr>
              <a:spLocks/>
            </p:cNvSpPr>
            <p:nvPr/>
          </p:nvSpPr>
          <p:spPr bwMode="auto">
            <a:xfrm>
              <a:off x="2045" y="3664"/>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9" name="Freeform 1205"/>
            <p:cNvSpPr>
              <a:spLocks/>
            </p:cNvSpPr>
            <p:nvPr/>
          </p:nvSpPr>
          <p:spPr bwMode="auto">
            <a:xfrm>
              <a:off x="2045" y="369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0" name="Freeform 1206"/>
            <p:cNvSpPr>
              <a:spLocks/>
            </p:cNvSpPr>
            <p:nvPr/>
          </p:nvSpPr>
          <p:spPr bwMode="auto">
            <a:xfrm>
              <a:off x="2033" y="365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1" name="Freeform 1207"/>
            <p:cNvSpPr>
              <a:spLocks/>
            </p:cNvSpPr>
            <p:nvPr/>
          </p:nvSpPr>
          <p:spPr bwMode="auto">
            <a:xfrm>
              <a:off x="2033" y="3658"/>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2" name="Freeform 1208"/>
            <p:cNvSpPr>
              <a:spLocks/>
            </p:cNvSpPr>
            <p:nvPr/>
          </p:nvSpPr>
          <p:spPr bwMode="auto">
            <a:xfrm>
              <a:off x="2033" y="3688"/>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3" name="Freeform 1209"/>
            <p:cNvSpPr>
              <a:spLocks/>
            </p:cNvSpPr>
            <p:nvPr/>
          </p:nvSpPr>
          <p:spPr bwMode="auto">
            <a:xfrm>
              <a:off x="2023" y="3652"/>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4" name="Rectangle 1210"/>
            <p:cNvSpPr>
              <a:spLocks noChangeArrowheads="1"/>
            </p:cNvSpPr>
            <p:nvPr/>
          </p:nvSpPr>
          <p:spPr bwMode="auto">
            <a:xfrm>
              <a:off x="2023" y="365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15" name="Freeform 1211"/>
            <p:cNvSpPr>
              <a:spLocks/>
            </p:cNvSpPr>
            <p:nvPr/>
          </p:nvSpPr>
          <p:spPr bwMode="auto">
            <a:xfrm>
              <a:off x="2023" y="3682"/>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6" name="Freeform 1212"/>
            <p:cNvSpPr>
              <a:spLocks/>
            </p:cNvSpPr>
            <p:nvPr/>
          </p:nvSpPr>
          <p:spPr bwMode="auto">
            <a:xfrm>
              <a:off x="2013" y="3646"/>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7" name="Rectangle 1213"/>
            <p:cNvSpPr>
              <a:spLocks noChangeArrowheads="1"/>
            </p:cNvSpPr>
            <p:nvPr/>
          </p:nvSpPr>
          <p:spPr bwMode="auto">
            <a:xfrm>
              <a:off x="2013" y="3646"/>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18" name="Freeform 1214"/>
            <p:cNvSpPr>
              <a:spLocks/>
            </p:cNvSpPr>
            <p:nvPr/>
          </p:nvSpPr>
          <p:spPr bwMode="auto">
            <a:xfrm>
              <a:off x="2013" y="367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9" name="Freeform 1215"/>
            <p:cNvSpPr>
              <a:spLocks/>
            </p:cNvSpPr>
            <p:nvPr/>
          </p:nvSpPr>
          <p:spPr bwMode="auto">
            <a:xfrm>
              <a:off x="2001" y="36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0" name="Freeform 1216"/>
            <p:cNvSpPr>
              <a:spLocks/>
            </p:cNvSpPr>
            <p:nvPr/>
          </p:nvSpPr>
          <p:spPr bwMode="auto">
            <a:xfrm>
              <a:off x="2001" y="363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1" name="Freeform 1217"/>
            <p:cNvSpPr>
              <a:spLocks/>
            </p:cNvSpPr>
            <p:nvPr/>
          </p:nvSpPr>
          <p:spPr bwMode="auto">
            <a:xfrm>
              <a:off x="2001" y="3670"/>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2" name="Freeform 1218"/>
            <p:cNvSpPr>
              <a:spLocks/>
            </p:cNvSpPr>
            <p:nvPr/>
          </p:nvSpPr>
          <p:spPr bwMode="auto">
            <a:xfrm>
              <a:off x="1991" y="363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3" name="Freeform 1219"/>
            <p:cNvSpPr>
              <a:spLocks/>
            </p:cNvSpPr>
            <p:nvPr/>
          </p:nvSpPr>
          <p:spPr bwMode="auto">
            <a:xfrm>
              <a:off x="1991" y="3632"/>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4" name="Freeform 1220"/>
            <p:cNvSpPr>
              <a:spLocks/>
            </p:cNvSpPr>
            <p:nvPr/>
          </p:nvSpPr>
          <p:spPr bwMode="auto">
            <a:xfrm>
              <a:off x="1991" y="3664"/>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5" name="Freeform 1221"/>
            <p:cNvSpPr>
              <a:spLocks/>
            </p:cNvSpPr>
            <p:nvPr/>
          </p:nvSpPr>
          <p:spPr bwMode="auto">
            <a:xfrm>
              <a:off x="1829" y="3534"/>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6" name="Freeform 1222"/>
            <p:cNvSpPr>
              <a:spLocks/>
            </p:cNvSpPr>
            <p:nvPr/>
          </p:nvSpPr>
          <p:spPr bwMode="auto">
            <a:xfrm>
              <a:off x="1843" y="3546"/>
              <a:ext cx="2" cy="10"/>
            </a:xfrm>
            <a:custGeom>
              <a:avLst/>
              <a:gdLst>
                <a:gd name="T0" fmla="*/ 0 w 2"/>
                <a:gd name="T1" fmla="*/ 0 h 10"/>
                <a:gd name="T2" fmla="*/ 2 w 2"/>
                <a:gd name="T3" fmla="*/ 0 h 10"/>
                <a:gd name="T4" fmla="*/ 2 w 2"/>
                <a:gd name="T5" fmla="*/ 8 h 10"/>
                <a:gd name="T6" fmla="*/ 0 w 2"/>
                <a:gd name="T7" fmla="*/ 10 h 10"/>
                <a:gd name="T8" fmla="*/ 0 w 2"/>
                <a:gd name="T9" fmla="*/ 0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0"/>
                  </a:moveTo>
                  <a:lnTo>
                    <a:pt x="2" y="0"/>
                  </a:lnTo>
                  <a:lnTo>
                    <a:pt x="2" y="8"/>
                  </a:lnTo>
                  <a:lnTo>
                    <a:pt x="0" y="10"/>
                  </a:lnTo>
                  <a:lnTo>
                    <a:pt x="0" y="0"/>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7" name="Freeform 1223"/>
            <p:cNvSpPr>
              <a:spLocks/>
            </p:cNvSpPr>
            <p:nvPr/>
          </p:nvSpPr>
          <p:spPr bwMode="auto">
            <a:xfrm>
              <a:off x="1827" y="3536"/>
              <a:ext cx="18" cy="10"/>
            </a:xfrm>
            <a:custGeom>
              <a:avLst/>
              <a:gdLst>
                <a:gd name="T0" fmla="*/ 0 w 18"/>
                <a:gd name="T1" fmla="*/ 2 h 10"/>
                <a:gd name="T2" fmla="*/ 2 w 18"/>
                <a:gd name="T3" fmla="*/ 0 h 10"/>
                <a:gd name="T4" fmla="*/ 18 w 18"/>
                <a:gd name="T5" fmla="*/ 10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10"/>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8" name="Freeform 1224"/>
            <p:cNvSpPr>
              <a:spLocks/>
            </p:cNvSpPr>
            <p:nvPr/>
          </p:nvSpPr>
          <p:spPr bwMode="auto">
            <a:xfrm>
              <a:off x="1827" y="3538"/>
              <a:ext cx="16" cy="18"/>
            </a:xfrm>
            <a:custGeom>
              <a:avLst/>
              <a:gdLst>
                <a:gd name="T0" fmla="*/ 16 w 16"/>
                <a:gd name="T1" fmla="*/ 8 h 18"/>
                <a:gd name="T2" fmla="*/ 16 w 16"/>
                <a:gd name="T3" fmla="*/ 18 h 18"/>
                <a:gd name="T4" fmla="*/ 0 w 16"/>
                <a:gd name="T5" fmla="*/ 10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10"/>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9" name="Freeform 1225"/>
            <p:cNvSpPr>
              <a:spLocks/>
            </p:cNvSpPr>
            <p:nvPr/>
          </p:nvSpPr>
          <p:spPr bwMode="auto">
            <a:xfrm>
              <a:off x="2123" y="3442"/>
              <a:ext cx="340" cy="242"/>
            </a:xfrm>
            <a:custGeom>
              <a:avLst/>
              <a:gdLst>
                <a:gd name="T0" fmla="*/ 0 w 340"/>
                <a:gd name="T1" fmla="*/ 196 h 242"/>
                <a:gd name="T2" fmla="*/ 340 w 340"/>
                <a:gd name="T3" fmla="*/ 0 h 242"/>
                <a:gd name="T4" fmla="*/ 340 w 340"/>
                <a:gd name="T5" fmla="*/ 44 h 242"/>
                <a:gd name="T6" fmla="*/ 0 w 340"/>
                <a:gd name="T7" fmla="*/ 242 h 242"/>
                <a:gd name="T8" fmla="*/ 0 w 340"/>
                <a:gd name="T9" fmla="*/ 196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6"/>
                  </a:moveTo>
                  <a:lnTo>
                    <a:pt x="340" y="0"/>
                  </a:lnTo>
                  <a:lnTo>
                    <a:pt x="340" y="44"/>
                  </a:lnTo>
                  <a:lnTo>
                    <a:pt x="0" y="242"/>
                  </a:lnTo>
                  <a:lnTo>
                    <a:pt x="0" y="19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0" name="Freeform 1226"/>
            <p:cNvSpPr>
              <a:spLocks/>
            </p:cNvSpPr>
            <p:nvPr/>
          </p:nvSpPr>
          <p:spPr bwMode="auto">
            <a:xfrm>
              <a:off x="1827" y="3270"/>
              <a:ext cx="636" cy="368"/>
            </a:xfrm>
            <a:custGeom>
              <a:avLst/>
              <a:gdLst>
                <a:gd name="T0" fmla="*/ 0 w 636"/>
                <a:gd name="T1" fmla="*/ 198 h 368"/>
                <a:gd name="T2" fmla="*/ 338 w 636"/>
                <a:gd name="T3" fmla="*/ 0 h 368"/>
                <a:gd name="T4" fmla="*/ 636 w 636"/>
                <a:gd name="T5" fmla="*/ 172 h 368"/>
                <a:gd name="T6" fmla="*/ 296 w 636"/>
                <a:gd name="T7" fmla="*/ 368 h 368"/>
                <a:gd name="T8" fmla="*/ 0 w 636"/>
                <a:gd name="T9" fmla="*/ 198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8"/>
                  </a:moveTo>
                  <a:lnTo>
                    <a:pt x="338" y="0"/>
                  </a:lnTo>
                  <a:lnTo>
                    <a:pt x="636" y="172"/>
                  </a:lnTo>
                  <a:lnTo>
                    <a:pt x="296" y="368"/>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1" name="Freeform 1227"/>
            <p:cNvSpPr>
              <a:spLocks/>
            </p:cNvSpPr>
            <p:nvPr/>
          </p:nvSpPr>
          <p:spPr bwMode="auto">
            <a:xfrm>
              <a:off x="1827" y="3468"/>
              <a:ext cx="296" cy="216"/>
            </a:xfrm>
            <a:custGeom>
              <a:avLst/>
              <a:gdLst>
                <a:gd name="T0" fmla="*/ 296 w 296"/>
                <a:gd name="T1" fmla="*/ 170 h 216"/>
                <a:gd name="T2" fmla="*/ 296 w 296"/>
                <a:gd name="T3" fmla="*/ 216 h 216"/>
                <a:gd name="T4" fmla="*/ 0 w 296"/>
                <a:gd name="T5" fmla="*/ 44 h 216"/>
                <a:gd name="T6" fmla="*/ 0 w 296"/>
                <a:gd name="T7" fmla="*/ 0 h 216"/>
                <a:gd name="T8" fmla="*/ 296 w 296"/>
                <a:gd name="T9" fmla="*/ 170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0"/>
                  </a:moveTo>
                  <a:lnTo>
                    <a:pt x="296" y="216"/>
                  </a:lnTo>
                  <a:lnTo>
                    <a:pt x="0" y="44"/>
                  </a:lnTo>
                  <a:lnTo>
                    <a:pt x="0" y="0"/>
                  </a:lnTo>
                  <a:lnTo>
                    <a:pt x="296" y="170"/>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2" name="Freeform 1228"/>
            <p:cNvSpPr>
              <a:spLocks/>
            </p:cNvSpPr>
            <p:nvPr/>
          </p:nvSpPr>
          <p:spPr bwMode="auto">
            <a:xfrm>
              <a:off x="1847" y="3488"/>
              <a:ext cx="100" cy="72"/>
            </a:xfrm>
            <a:custGeom>
              <a:avLst/>
              <a:gdLst>
                <a:gd name="T0" fmla="*/ 0 w 100"/>
                <a:gd name="T1" fmla="*/ 14 h 72"/>
                <a:gd name="T2" fmla="*/ 0 w 100"/>
                <a:gd name="T3" fmla="*/ 0 h 72"/>
                <a:gd name="T4" fmla="*/ 100 w 100"/>
                <a:gd name="T5" fmla="*/ 56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6"/>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3" name="Rectangle 1229"/>
            <p:cNvSpPr>
              <a:spLocks noChangeArrowheads="1"/>
            </p:cNvSpPr>
            <p:nvPr/>
          </p:nvSpPr>
          <p:spPr bwMode="auto">
            <a:xfrm>
              <a:off x="1847" y="3488"/>
              <a:ext cx="2" cy="1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34" name="Freeform 1230"/>
            <p:cNvSpPr>
              <a:spLocks/>
            </p:cNvSpPr>
            <p:nvPr/>
          </p:nvSpPr>
          <p:spPr bwMode="auto">
            <a:xfrm>
              <a:off x="1847" y="3502"/>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5" name="Freeform 1231"/>
            <p:cNvSpPr>
              <a:spLocks/>
            </p:cNvSpPr>
            <p:nvPr/>
          </p:nvSpPr>
          <p:spPr bwMode="auto">
            <a:xfrm>
              <a:off x="2109" y="36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6" name="Freeform 1232"/>
            <p:cNvSpPr>
              <a:spLocks/>
            </p:cNvSpPr>
            <p:nvPr/>
          </p:nvSpPr>
          <p:spPr bwMode="auto">
            <a:xfrm>
              <a:off x="2109" y="3638"/>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7" name="Freeform 1233"/>
            <p:cNvSpPr>
              <a:spLocks/>
            </p:cNvSpPr>
            <p:nvPr/>
          </p:nvSpPr>
          <p:spPr bwMode="auto">
            <a:xfrm>
              <a:off x="2109" y="3668"/>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8" name="Freeform 1234"/>
            <p:cNvSpPr>
              <a:spLocks/>
            </p:cNvSpPr>
            <p:nvPr/>
          </p:nvSpPr>
          <p:spPr bwMode="auto">
            <a:xfrm>
              <a:off x="2099" y="363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39" name="Freeform 1235"/>
            <p:cNvSpPr>
              <a:spLocks/>
            </p:cNvSpPr>
            <p:nvPr/>
          </p:nvSpPr>
          <p:spPr bwMode="auto">
            <a:xfrm>
              <a:off x="2099" y="363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0" name="Freeform 1236"/>
            <p:cNvSpPr>
              <a:spLocks/>
            </p:cNvSpPr>
            <p:nvPr/>
          </p:nvSpPr>
          <p:spPr bwMode="auto">
            <a:xfrm>
              <a:off x="2099" y="366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1" name="Freeform 1237"/>
            <p:cNvSpPr>
              <a:spLocks/>
            </p:cNvSpPr>
            <p:nvPr/>
          </p:nvSpPr>
          <p:spPr bwMode="auto">
            <a:xfrm>
              <a:off x="2087" y="362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2" name="Freeform 1238"/>
            <p:cNvSpPr>
              <a:spLocks/>
            </p:cNvSpPr>
            <p:nvPr/>
          </p:nvSpPr>
          <p:spPr bwMode="auto">
            <a:xfrm>
              <a:off x="2087" y="362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3" name="Freeform 1239"/>
            <p:cNvSpPr>
              <a:spLocks/>
            </p:cNvSpPr>
            <p:nvPr/>
          </p:nvSpPr>
          <p:spPr bwMode="auto">
            <a:xfrm>
              <a:off x="2087" y="365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4" name="Freeform 1240"/>
            <p:cNvSpPr>
              <a:spLocks/>
            </p:cNvSpPr>
            <p:nvPr/>
          </p:nvSpPr>
          <p:spPr bwMode="auto">
            <a:xfrm>
              <a:off x="2077" y="362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5" name="Freeform 1241"/>
            <p:cNvSpPr>
              <a:spLocks/>
            </p:cNvSpPr>
            <p:nvPr/>
          </p:nvSpPr>
          <p:spPr bwMode="auto">
            <a:xfrm>
              <a:off x="2077" y="362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6" name="Freeform 1242"/>
            <p:cNvSpPr>
              <a:spLocks/>
            </p:cNvSpPr>
            <p:nvPr/>
          </p:nvSpPr>
          <p:spPr bwMode="auto">
            <a:xfrm>
              <a:off x="2077" y="365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7" name="Freeform 1243"/>
            <p:cNvSpPr>
              <a:spLocks/>
            </p:cNvSpPr>
            <p:nvPr/>
          </p:nvSpPr>
          <p:spPr bwMode="auto">
            <a:xfrm>
              <a:off x="2067" y="361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8" name="Freeform 1244"/>
            <p:cNvSpPr>
              <a:spLocks/>
            </p:cNvSpPr>
            <p:nvPr/>
          </p:nvSpPr>
          <p:spPr bwMode="auto">
            <a:xfrm>
              <a:off x="2067" y="3614"/>
              <a:ext cx="2" cy="32"/>
            </a:xfrm>
            <a:custGeom>
              <a:avLst/>
              <a:gdLst>
                <a:gd name="T0" fmla="*/ 0 w 2"/>
                <a:gd name="T1" fmla="*/ 32 h 32"/>
                <a:gd name="T2" fmla="*/ 0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9" name="Freeform 1245"/>
            <p:cNvSpPr>
              <a:spLocks/>
            </p:cNvSpPr>
            <p:nvPr/>
          </p:nvSpPr>
          <p:spPr bwMode="auto">
            <a:xfrm>
              <a:off x="2067" y="3644"/>
              <a:ext cx="6" cy="6"/>
            </a:xfrm>
            <a:custGeom>
              <a:avLst/>
              <a:gdLst>
                <a:gd name="T0" fmla="*/ 6 w 6"/>
                <a:gd name="T1" fmla="*/ 6 h 6"/>
                <a:gd name="T2" fmla="*/ 6 w 6"/>
                <a:gd name="T3" fmla="*/ 2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0" name="Freeform 1246"/>
            <p:cNvSpPr>
              <a:spLocks/>
            </p:cNvSpPr>
            <p:nvPr/>
          </p:nvSpPr>
          <p:spPr bwMode="auto">
            <a:xfrm>
              <a:off x="2055" y="3608"/>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1" name="Rectangle 1247"/>
            <p:cNvSpPr>
              <a:spLocks noChangeArrowheads="1"/>
            </p:cNvSpPr>
            <p:nvPr/>
          </p:nvSpPr>
          <p:spPr bwMode="auto">
            <a:xfrm>
              <a:off x="2055" y="360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52" name="Freeform 1248"/>
            <p:cNvSpPr>
              <a:spLocks/>
            </p:cNvSpPr>
            <p:nvPr/>
          </p:nvSpPr>
          <p:spPr bwMode="auto">
            <a:xfrm>
              <a:off x="2055" y="3638"/>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3" name="Freeform 1249"/>
            <p:cNvSpPr>
              <a:spLocks/>
            </p:cNvSpPr>
            <p:nvPr/>
          </p:nvSpPr>
          <p:spPr bwMode="auto">
            <a:xfrm>
              <a:off x="2045" y="3602"/>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4" name="Rectangle 1250"/>
            <p:cNvSpPr>
              <a:spLocks noChangeArrowheads="1"/>
            </p:cNvSpPr>
            <p:nvPr/>
          </p:nvSpPr>
          <p:spPr bwMode="auto">
            <a:xfrm>
              <a:off x="2045" y="360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55" name="Freeform 1251"/>
            <p:cNvSpPr>
              <a:spLocks/>
            </p:cNvSpPr>
            <p:nvPr/>
          </p:nvSpPr>
          <p:spPr bwMode="auto">
            <a:xfrm>
              <a:off x="2045" y="3632"/>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6" name="Freeform 1252"/>
            <p:cNvSpPr>
              <a:spLocks/>
            </p:cNvSpPr>
            <p:nvPr/>
          </p:nvSpPr>
          <p:spPr bwMode="auto">
            <a:xfrm>
              <a:off x="2033" y="359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7" name="Freeform 1253"/>
            <p:cNvSpPr>
              <a:spLocks/>
            </p:cNvSpPr>
            <p:nvPr/>
          </p:nvSpPr>
          <p:spPr bwMode="auto">
            <a:xfrm>
              <a:off x="2033" y="359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8" name="Freeform 1254"/>
            <p:cNvSpPr>
              <a:spLocks/>
            </p:cNvSpPr>
            <p:nvPr/>
          </p:nvSpPr>
          <p:spPr bwMode="auto">
            <a:xfrm>
              <a:off x="2033" y="3626"/>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9" name="Freeform 1255"/>
            <p:cNvSpPr>
              <a:spLocks/>
            </p:cNvSpPr>
            <p:nvPr/>
          </p:nvSpPr>
          <p:spPr bwMode="auto">
            <a:xfrm>
              <a:off x="2023" y="358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0" name="Freeform 1256"/>
            <p:cNvSpPr>
              <a:spLocks/>
            </p:cNvSpPr>
            <p:nvPr/>
          </p:nvSpPr>
          <p:spPr bwMode="auto">
            <a:xfrm>
              <a:off x="2023" y="358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1" name="Freeform 1257"/>
            <p:cNvSpPr>
              <a:spLocks/>
            </p:cNvSpPr>
            <p:nvPr/>
          </p:nvSpPr>
          <p:spPr bwMode="auto">
            <a:xfrm>
              <a:off x="2023" y="3620"/>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2" name="Freeform 1258"/>
            <p:cNvSpPr>
              <a:spLocks/>
            </p:cNvSpPr>
            <p:nvPr/>
          </p:nvSpPr>
          <p:spPr bwMode="auto">
            <a:xfrm>
              <a:off x="2013" y="358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3" name="Freeform 1259"/>
            <p:cNvSpPr>
              <a:spLocks/>
            </p:cNvSpPr>
            <p:nvPr/>
          </p:nvSpPr>
          <p:spPr bwMode="auto">
            <a:xfrm>
              <a:off x="2013" y="35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4" name="Freeform 1260"/>
            <p:cNvSpPr>
              <a:spLocks/>
            </p:cNvSpPr>
            <p:nvPr/>
          </p:nvSpPr>
          <p:spPr bwMode="auto">
            <a:xfrm>
              <a:off x="2013" y="361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5" name="Freeform 1261"/>
            <p:cNvSpPr>
              <a:spLocks/>
            </p:cNvSpPr>
            <p:nvPr/>
          </p:nvSpPr>
          <p:spPr bwMode="auto">
            <a:xfrm>
              <a:off x="2001" y="357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6" name="Freeform 1262"/>
            <p:cNvSpPr>
              <a:spLocks/>
            </p:cNvSpPr>
            <p:nvPr/>
          </p:nvSpPr>
          <p:spPr bwMode="auto">
            <a:xfrm>
              <a:off x="2001" y="357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7" name="Freeform 1263"/>
            <p:cNvSpPr>
              <a:spLocks/>
            </p:cNvSpPr>
            <p:nvPr/>
          </p:nvSpPr>
          <p:spPr bwMode="auto">
            <a:xfrm>
              <a:off x="2001" y="360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8" name="Freeform 1264"/>
            <p:cNvSpPr>
              <a:spLocks/>
            </p:cNvSpPr>
            <p:nvPr/>
          </p:nvSpPr>
          <p:spPr bwMode="auto">
            <a:xfrm>
              <a:off x="1991" y="357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9" name="Freeform 1265"/>
            <p:cNvSpPr>
              <a:spLocks/>
            </p:cNvSpPr>
            <p:nvPr/>
          </p:nvSpPr>
          <p:spPr bwMode="auto">
            <a:xfrm>
              <a:off x="1991" y="357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0" name="Freeform 1266"/>
            <p:cNvSpPr>
              <a:spLocks/>
            </p:cNvSpPr>
            <p:nvPr/>
          </p:nvSpPr>
          <p:spPr bwMode="auto">
            <a:xfrm>
              <a:off x="1991" y="360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1" name="Freeform 1267"/>
            <p:cNvSpPr>
              <a:spLocks/>
            </p:cNvSpPr>
            <p:nvPr/>
          </p:nvSpPr>
          <p:spPr bwMode="auto">
            <a:xfrm>
              <a:off x="1829" y="3472"/>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2" name="Freeform 1268"/>
            <p:cNvSpPr>
              <a:spLocks/>
            </p:cNvSpPr>
            <p:nvPr/>
          </p:nvSpPr>
          <p:spPr bwMode="auto">
            <a:xfrm>
              <a:off x="1843" y="3482"/>
              <a:ext cx="2" cy="12"/>
            </a:xfrm>
            <a:custGeom>
              <a:avLst/>
              <a:gdLst>
                <a:gd name="T0" fmla="*/ 0 w 2"/>
                <a:gd name="T1" fmla="*/ 2 h 12"/>
                <a:gd name="T2" fmla="*/ 2 w 2"/>
                <a:gd name="T3" fmla="*/ 0 h 12"/>
                <a:gd name="T4" fmla="*/ 2 w 2"/>
                <a:gd name="T5" fmla="*/ 10 h 12"/>
                <a:gd name="T6" fmla="*/ 0 w 2"/>
                <a:gd name="T7" fmla="*/ 12 h 12"/>
                <a:gd name="T8" fmla="*/ 0 w 2"/>
                <a:gd name="T9" fmla="*/ 2 h 12"/>
                <a:gd name="T10" fmla="*/ 0 60000 65536"/>
                <a:gd name="T11" fmla="*/ 0 60000 65536"/>
                <a:gd name="T12" fmla="*/ 0 60000 65536"/>
                <a:gd name="T13" fmla="*/ 0 60000 65536"/>
                <a:gd name="T14" fmla="*/ 0 60000 65536"/>
                <a:gd name="T15" fmla="*/ 0 w 2"/>
                <a:gd name="T16" fmla="*/ 0 h 12"/>
                <a:gd name="T17" fmla="*/ 2 w 2"/>
                <a:gd name="T18" fmla="*/ 12 h 12"/>
              </a:gdLst>
              <a:ahLst/>
              <a:cxnLst>
                <a:cxn ang="T10">
                  <a:pos x="T0" y="T1"/>
                </a:cxn>
                <a:cxn ang="T11">
                  <a:pos x="T2" y="T3"/>
                </a:cxn>
                <a:cxn ang="T12">
                  <a:pos x="T4" y="T5"/>
                </a:cxn>
                <a:cxn ang="T13">
                  <a:pos x="T6" y="T7"/>
                </a:cxn>
                <a:cxn ang="T14">
                  <a:pos x="T8" y="T9"/>
                </a:cxn>
              </a:cxnLst>
              <a:rect l="T15" t="T16" r="T17" b="T18"/>
              <a:pathLst>
                <a:path w="2" h="12">
                  <a:moveTo>
                    <a:pt x="0" y="2"/>
                  </a:moveTo>
                  <a:lnTo>
                    <a:pt x="2" y="0"/>
                  </a:lnTo>
                  <a:lnTo>
                    <a:pt x="2" y="10"/>
                  </a:lnTo>
                  <a:lnTo>
                    <a:pt x="0" y="12"/>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3" name="Freeform 1269"/>
            <p:cNvSpPr>
              <a:spLocks/>
            </p:cNvSpPr>
            <p:nvPr/>
          </p:nvSpPr>
          <p:spPr bwMode="auto">
            <a:xfrm>
              <a:off x="1827" y="3474"/>
              <a:ext cx="18" cy="10"/>
            </a:xfrm>
            <a:custGeom>
              <a:avLst/>
              <a:gdLst>
                <a:gd name="T0" fmla="*/ 0 w 18"/>
                <a:gd name="T1" fmla="*/ 2 h 10"/>
                <a:gd name="T2" fmla="*/ 2 w 18"/>
                <a:gd name="T3" fmla="*/ 0 h 10"/>
                <a:gd name="T4" fmla="*/ 18 w 18"/>
                <a:gd name="T5" fmla="*/ 8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8"/>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4" name="Freeform 1270"/>
            <p:cNvSpPr>
              <a:spLocks/>
            </p:cNvSpPr>
            <p:nvPr/>
          </p:nvSpPr>
          <p:spPr bwMode="auto">
            <a:xfrm>
              <a:off x="1827" y="3476"/>
              <a:ext cx="16" cy="18"/>
            </a:xfrm>
            <a:custGeom>
              <a:avLst/>
              <a:gdLst>
                <a:gd name="T0" fmla="*/ 16 w 16"/>
                <a:gd name="T1" fmla="*/ 8 h 18"/>
                <a:gd name="T2" fmla="*/ 16 w 16"/>
                <a:gd name="T3" fmla="*/ 18 h 18"/>
                <a:gd name="T4" fmla="*/ 0 w 16"/>
                <a:gd name="T5" fmla="*/ 8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8"/>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5" name="Freeform 1271"/>
            <p:cNvSpPr>
              <a:spLocks/>
            </p:cNvSpPr>
            <p:nvPr/>
          </p:nvSpPr>
          <p:spPr bwMode="auto">
            <a:xfrm>
              <a:off x="2123" y="3378"/>
              <a:ext cx="340" cy="244"/>
            </a:xfrm>
            <a:custGeom>
              <a:avLst/>
              <a:gdLst>
                <a:gd name="T0" fmla="*/ 0 w 340"/>
                <a:gd name="T1" fmla="*/ 198 h 244"/>
                <a:gd name="T2" fmla="*/ 340 w 340"/>
                <a:gd name="T3" fmla="*/ 0 h 244"/>
                <a:gd name="T4" fmla="*/ 340 w 340"/>
                <a:gd name="T5" fmla="*/ 46 h 244"/>
                <a:gd name="T6" fmla="*/ 0 w 340"/>
                <a:gd name="T7" fmla="*/ 244 h 244"/>
                <a:gd name="T8" fmla="*/ 0 w 340"/>
                <a:gd name="T9" fmla="*/ 198 h 244"/>
                <a:gd name="T10" fmla="*/ 0 60000 65536"/>
                <a:gd name="T11" fmla="*/ 0 60000 65536"/>
                <a:gd name="T12" fmla="*/ 0 60000 65536"/>
                <a:gd name="T13" fmla="*/ 0 60000 65536"/>
                <a:gd name="T14" fmla="*/ 0 60000 65536"/>
                <a:gd name="T15" fmla="*/ 0 w 340"/>
                <a:gd name="T16" fmla="*/ 0 h 244"/>
                <a:gd name="T17" fmla="*/ 340 w 340"/>
                <a:gd name="T18" fmla="*/ 244 h 244"/>
              </a:gdLst>
              <a:ahLst/>
              <a:cxnLst>
                <a:cxn ang="T10">
                  <a:pos x="T0" y="T1"/>
                </a:cxn>
                <a:cxn ang="T11">
                  <a:pos x="T2" y="T3"/>
                </a:cxn>
                <a:cxn ang="T12">
                  <a:pos x="T4" y="T5"/>
                </a:cxn>
                <a:cxn ang="T13">
                  <a:pos x="T6" y="T7"/>
                </a:cxn>
                <a:cxn ang="T14">
                  <a:pos x="T8" y="T9"/>
                </a:cxn>
              </a:cxnLst>
              <a:rect l="T15" t="T16" r="T17" b="T18"/>
              <a:pathLst>
                <a:path w="340" h="244">
                  <a:moveTo>
                    <a:pt x="0" y="198"/>
                  </a:moveTo>
                  <a:lnTo>
                    <a:pt x="340" y="0"/>
                  </a:lnTo>
                  <a:lnTo>
                    <a:pt x="340" y="46"/>
                  </a:lnTo>
                  <a:lnTo>
                    <a:pt x="0" y="244"/>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6" name="Freeform 1272"/>
            <p:cNvSpPr>
              <a:spLocks/>
            </p:cNvSpPr>
            <p:nvPr/>
          </p:nvSpPr>
          <p:spPr bwMode="auto">
            <a:xfrm>
              <a:off x="1827" y="3208"/>
              <a:ext cx="636" cy="368"/>
            </a:xfrm>
            <a:custGeom>
              <a:avLst/>
              <a:gdLst>
                <a:gd name="T0" fmla="*/ 0 w 636"/>
                <a:gd name="T1" fmla="*/ 196 h 368"/>
                <a:gd name="T2" fmla="*/ 338 w 636"/>
                <a:gd name="T3" fmla="*/ 0 h 368"/>
                <a:gd name="T4" fmla="*/ 636 w 636"/>
                <a:gd name="T5" fmla="*/ 170 h 368"/>
                <a:gd name="T6" fmla="*/ 296 w 636"/>
                <a:gd name="T7" fmla="*/ 368 h 368"/>
                <a:gd name="T8" fmla="*/ 0 w 636"/>
                <a:gd name="T9" fmla="*/ 196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6"/>
                  </a:moveTo>
                  <a:lnTo>
                    <a:pt x="338" y="0"/>
                  </a:lnTo>
                  <a:lnTo>
                    <a:pt x="636" y="170"/>
                  </a:lnTo>
                  <a:lnTo>
                    <a:pt x="296" y="368"/>
                  </a:lnTo>
                  <a:lnTo>
                    <a:pt x="0" y="19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7" name="Freeform 1273"/>
            <p:cNvSpPr>
              <a:spLocks/>
            </p:cNvSpPr>
            <p:nvPr/>
          </p:nvSpPr>
          <p:spPr bwMode="auto">
            <a:xfrm>
              <a:off x="1827" y="3404"/>
              <a:ext cx="296" cy="218"/>
            </a:xfrm>
            <a:custGeom>
              <a:avLst/>
              <a:gdLst>
                <a:gd name="T0" fmla="*/ 296 w 296"/>
                <a:gd name="T1" fmla="*/ 172 h 218"/>
                <a:gd name="T2" fmla="*/ 296 w 296"/>
                <a:gd name="T3" fmla="*/ 218 h 218"/>
                <a:gd name="T4" fmla="*/ 0 w 296"/>
                <a:gd name="T5" fmla="*/ 46 h 218"/>
                <a:gd name="T6" fmla="*/ 0 w 296"/>
                <a:gd name="T7" fmla="*/ 0 h 218"/>
                <a:gd name="T8" fmla="*/ 296 w 296"/>
                <a:gd name="T9" fmla="*/ 172 h 218"/>
                <a:gd name="T10" fmla="*/ 0 60000 65536"/>
                <a:gd name="T11" fmla="*/ 0 60000 65536"/>
                <a:gd name="T12" fmla="*/ 0 60000 65536"/>
                <a:gd name="T13" fmla="*/ 0 60000 65536"/>
                <a:gd name="T14" fmla="*/ 0 60000 65536"/>
                <a:gd name="T15" fmla="*/ 0 w 296"/>
                <a:gd name="T16" fmla="*/ 0 h 218"/>
                <a:gd name="T17" fmla="*/ 296 w 296"/>
                <a:gd name="T18" fmla="*/ 218 h 218"/>
              </a:gdLst>
              <a:ahLst/>
              <a:cxnLst>
                <a:cxn ang="T10">
                  <a:pos x="T0" y="T1"/>
                </a:cxn>
                <a:cxn ang="T11">
                  <a:pos x="T2" y="T3"/>
                </a:cxn>
                <a:cxn ang="T12">
                  <a:pos x="T4" y="T5"/>
                </a:cxn>
                <a:cxn ang="T13">
                  <a:pos x="T6" y="T7"/>
                </a:cxn>
                <a:cxn ang="T14">
                  <a:pos x="T8" y="T9"/>
                </a:cxn>
              </a:cxnLst>
              <a:rect l="T15" t="T16" r="T17" b="T18"/>
              <a:pathLst>
                <a:path w="296" h="218">
                  <a:moveTo>
                    <a:pt x="296" y="172"/>
                  </a:moveTo>
                  <a:lnTo>
                    <a:pt x="296" y="218"/>
                  </a:lnTo>
                  <a:lnTo>
                    <a:pt x="0" y="46"/>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8" name="Freeform 1274"/>
            <p:cNvSpPr>
              <a:spLocks/>
            </p:cNvSpPr>
            <p:nvPr/>
          </p:nvSpPr>
          <p:spPr bwMode="auto">
            <a:xfrm>
              <a:off x="1847" y="3424"/>
              <a:ext cx="100" cy="72"/>
            </a:xfrm>
            <a:custGeom>
              <a:avLst/>
              <a:gdLst>
                <a:gd name="T0" fmla="*/ 0 w 100"/>
                <a:gd name="T1" fmla="*/ 16 h 72"/>
                <a:gd name="T2" fmla="*/ 0 w 100"/>
                <a:gd name="T3" fmla="*/ 0 h 72"/>
                <a:gd name="T4" fmla="*/ 100 w 100"/>
                <a:gd name="T5" fmla="*/ 58 h 72"/>
                <a:gd name="T6" fmla="*/ 100 w 100"/>
                <a:gd name="T7" fmla="*/ 72 h 72"/>
                <a:gd name="T8" fmla="*/ 0 w 100"/>
                <a:gd name="T9" fmla="*/ 16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6"/>
                  </a:moveTo>
                  <a:lnTo>
                    <a:pt x="0" y="0"/>
                  </a:lnTo>
                  <a:lnTo>
                    <a:pt x="100" y="58"/>
                  </a:lnTo>
                  <a:lnTo>
                    <a:pt x="100" y="72"/>
                  </a:lnTo>
                  <a:lnTo>
                    <a:pt x="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9" name="Freeform 1275"/>
            <p:cNvSpPr>
              <a:spLocks/>
            </p:cNvSpPr>
            <p:nvPr/>
          </p:nvSpPr>
          <p:spPr bwMode="auto">
            <a:xfrm>
              <a:off x="1847" y="3424"/>
              <a:ext cx="2" cy="16"/>
            </a:xfrm>
            <a:custGeom>
              <a:avLst/>
              <a:gdLst>
                <a:gd name="T0" fmla="*/ 0 w 2"/>
                <a:gd name="T1" fmla="*/ 16 h 16"/>
                <a:gd name="T2" fmla="*/ 2 w 2"/>
                <a:gd name="T3" fmla="*/ 14 h 16"/>
                <a:gd name="T4" fmla="*/ 2 w 2"/>
                <a:gd name="T5" fmla="*/ 2 h 16"/>
                <a:gd name="T6" fmla="*/ 0 w 2"/>
                <a:gd name="T7" fmla="*/ 0 h 16"/>
                <a:gd name="T8" fmla="*/ 0 w 2"/>
                <a:gd name="T9" fmla="*/ 16 h 16"/>
                <a:gd name="T10" fmla="*/ 0 60000 65536"/>
                <a:gd name="T11" fmla="*/ 0 60000 65536"/>
                <a:gd name="T12" fmla="*/ 0 60000 65536"/>
                <a:gd name="T13" fmla="*/ 0 60000 65536"/>
                <a:gd name="T14" fmla="*/ 0 60000 65536"/>
                <a:gd name="T15" fmla="*/ 0 w 2"/>
                <a:gd name="T16" fmla="*/ 0 h 16"/>
                <a:gd name="T17" fmla="*/ 2 w 2"/>
                <a:gd name="T18" fmla="*/ 16 h 16"/>
              </a:gdLst>
              <a:ahLst/>
              <a:cxnLst>
                <a:cxn ang="T10">
                  <a:pos x="T0" y="T1"/>
                </a:cxn>
                <a:cxn ang="T11">
                  <a:pos x="T2" y="T3"/>
                </a:cxn>
                <a:cxn ang="T12">
                  <a:pos x="T4" y="T5"/>
                </a:cxn>
                <a:cxn ang="T13">
                  <a:pos x="T6" y="T7"/>
                </a:cxn>
                <a:cxn ang="T14">
                  <a:pos x="T8" y="T9"/>
                </a:cxn>
              </a:cxnLst>
              <a:rect l="T15" t="T16" r="T17" b="T18"/>
              <a:pathLst>
                <a:path w="2" h="16">
                  <a:moveTo>
                    <a:pt x="0" y="16"/>
                  </a:moveTo>
                  <a:lnTo>
                    <a:pt x="2" y="14"/>
                  </a:lnTo>
                  <a:lnTo>
                    <a:pt x="2" y="2"/>
                  </a:lnTo>
                  <a:lnTo>
                    <a:pt x="0" y="0"/>
                  </a:lnTo>
                  <a:lnTo>
                    <a:pt x="0" y="16"/>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0" name="Freeform 1276"/>
            <p:cNvSpPr>
              <a:spLocks/>
            </p:cNvSpPr>
            <p:nvPr/>
          </p:nvSpPr>
          <p:spPr bwMode="auto">
            <a:xfrm>
              <a:off x="1847" y="3438"/>
              <a:ext cx="100" cy="58"/>
            </a:xfrm>
            <a:custGeom>
              <a:avLst/>
              <a:gdLst>
                <a:gd name="T0" fmla="*/ 100 w 100"/>
                <a:gd name="T1" fmla="*/ 58 h 58"/>
                <a:gd name="T2" fmla="*/ 100 w 100"/>
                <a:gd name="T3" fmla="*/ 56 h 58"/>
                <a:gd name="T4" fmla="*/ 2 w 100"/>
                <a:gd name="T5" fmla="*/ 0 h 58"/>
                <a:gd name="T6" fmla="*/ 0 w 100"/>
                <a:gd name="T7" fmla="*/ 2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2"/>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1" name="Freeform 1277"/>
            <p:cNvSpPr>
              <a:spLocks/>
            </p:cNvSpPr>
            <p:nvPr/>
          </p:nvSpPr>
          <p:spPr bwMode="auto">
            <a:xfrm>
              <a:off x="2109" y="357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2" name="Freeform 1278"/>
            <p:cNvSpPr>
              <a:spLocks/>
            </p:cNvSpPr>
            <p:nvPr/>
          </p:nvSpPr>
          <p:spPr bwMode="auto">
            <a:xfrm>
              <a:off x="2109" y="3576"/>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3" name="Freeform 1279"/>
            <p:cNvSpPr>
              <a:spLocks/>
            </p:cNvSpPr>
            <p:nvPr/>
          </p:nvSpPr>
          <p:spPr bwMode="auto">
            <a:xfrm>
              <a:off x="2109" y="360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4" name="Freeform 1280"/>
            <p:cNvSpPr>
              <a:spLocks/>
            </p:cNvSpPr>
            <p:nvPr/>
          </p:nvSpPr>
          <p:spPr bwMode="auto">
            <a:xfrm>
              <a:off x="2099" y="357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5" name="Freeform 1281"/>
            <p:cNvSpPr>
              <a:spLocks/>
            </p:cNvSpPr>
            <p:nvPr/>
          </p:nvSpPr>
          <p:spPr bwMode="auto">
            <a:xfrm>
              <a:off x="2099" y="357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6" name="Freeform 1282"/>
            <p:cNvSpPr>
              <a:spLocks/>
            </p:cNvSpPr>
            <p:nvPr/>
          </p:nvSpPr>
          <p:spPr bwMode="auto">
            <a:xfrm>
              <a:off x="2099" y="3600"/>
              <a:ext cx="6" cy="6"/>
            </a:xfrm>
            <a:custGeom>
              <a:avLst/>
              <a:gdLst>
                <a:gd name="T0" fmla="*/ 6 w 6"/>
                <a:gd name="T1" fmla="*/ 6 h 6"/>
                <a:gd name="T2" fmla="*/ 6 w 6"/>
                <a:gd name="T3" fmla="*/ 2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7" name="Freeform 1283"/>
            <p:cNvSpPr>
              <a:spLocks/>
            </p:cNvSpPr>
            <p:nvPr/>
          </p:nvSpPr>
          <p:spPr bwMode="auto">
            <a:xfrm>
              <a:off x="2087" y="3564"/>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8" name="Rectangle 1284"/>
            <p:cNvSpPr>
              <a:spLocks noChangeArrowheads="1"/>
            </p:cNvSpPr>
            <p:nvPr/>
          </p:nvSpPr>
          <p:spPr bwMode="auto">
            <a:xfrm>
              <a:off x="2087" y="356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89" name="Freeform 1285"/>
            <p:cNvSpPr>
              <a:spLocks/>
            </p:cNvSpPr>
            <p:nvPr/>
          </p:nvSpPr>
          <p:spPr bwMode="auto">
            <a:xfrm>
              <a:off x="2087" y="3594"/>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0" name="Freeform 1286"/>
            <p:cNvSpPr>
              <a:spLocks/>
            </p:cNvSpPr>
            <p:nvPr/>
          </p:nvSpPr>
          <p:spPr bwMode="auto">
            <a:xfrm>
              <a:off x="2077" y="355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1" name="Rectangle 1287"/>
            <p:cNvSpPr>
              <a:spLocks noChangeArrowheads="1"/>
            </p:cNvSpPr>
            <p:nvPr/>
          </p:nvSpPr>
          <p:spPr bwMode="auto">
            <a:xfrm>
              <a:off x="2077" y="355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92" name="Freeform 1288"/>
            <p:cNvSpPr>
              <a:spLocks/>
            </p:cNvSpPr>
            <p:nvPr/>
          </p:nvSpPr>
          <p:spPr bwMode="auto">
            <a:xfrm>
              <a:off x="2077" y="358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3" name="Freeform 1289"/>
            <p:cNvSpPr>
              <a:spLocks/>
            </p:cNvSpPr>
            <p:nvPr/>
          </p:nvSpPr>
          <p:spPr bwMode="auto">
            <a:xfrm>
              <a:off x="2067" y="355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4" name="Freeform 1290"/>
            <p:cNvSpPr>
              <a:spLocks/>
            </p:cNvSpPr>
            <p:nvPr/>
          </p:nvSpPr>
          <p:spPr bwMode="auto">
            <a:xfrm>
              <a:off x="2067" y="3550"/>
              <a:ext cx="2" cy="32"/>
            </a:xfrm>
            <a:custGeom>
              <a:avLst/>
              <a:gdLst>
                <a:gd name="T0" fmla="*/ 0 w 2"/>
                <a:gd name="T1" fmla="*/ 32 h 32"/>
                <a:gd name="T2" fmla="*/ 0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5" name="Freeform 1291"/>
            <p:cNvSpPr>
              <a:spLocks/>
            </p:cNvSpPr>
            <p:nvPr/>
          </p:nvSpPr>
          <p:spPr bwMode="auto">
            <a:xfrm>
              <a:off x="2067" y="3582"/>
              <a:ext cx="6" cy="4"/>
            </a:xfrm>
            <a:custGeom>
              <a:avLst/>
              <a:gdLst>
                <a:gd name="T0" fmla="*/ 6 w 6"/>
                <a:gd name="T1" fmla="*/ 4 h 4"/>
                <a:gd name="T2" fmla="*/ 6 w 6"/>
                <a:gd name="T3" fmla="*/ 2 h 4"/>
                <a:gd name="T4" fmla="*/ 0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6" name="Freeform 1292"/>
            <p:cNvSpPr>
              <a:spLocks/>
            </p:cNvSpPr>
            <p:nvPr/>
          </p:nvSpPr>
          <p:spPr bwMode="auto">
            <a:xfrm>
              <a:off x="2055" y="354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7" name="Freeform 1293"/>
            <p:cNvSpPr>
              <a:spLocks/>
            </p:cNvSpPr>
            <p:nvPr/>
          </p:nvSpPr>
          <p:spPr bwMode="auto">
            <a:xfrm>
              <a:off x="2055" y="354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8" name="Freeform 1294"/>
            <p:cNvSpPr>
              <a:spLocks/>
            </p:cNvSpPr>
            <p:nvPr/>
          </p:nvSpPr>
          <p:spPr bwMode="auto">
            <a:xfrm>
              <a:off x="2055" y="3576"/>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9" name="Freeform 1295"/>
            <p:cNvSpPr>
              <a:spLocks/>
            </p:cNvSpPr>
            <p:nvPr/>
          </p:nvSpPr>
          <p:spPr bwMode="auto">
            <a:xfrm>
              <a:off x="2045" y="353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0" name="Freeform 1296"/>
            <p:cNvSpPr>
              <a:spLocks/>
            </p:cNvSpPr>
            <p:nvPr/>
          </p:nvSpPr>
          <p:spPr bwMode="auto">
            <a:xfrm>
              <a:off x="2045" y="3538"/>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1" name="Freeform 1297"/>
            <p:cNvSpPr>
              <a:spLocks/>
            </p:cNvSpPr>
            <p:nvPr/>
          </p:nvSpPr>
          <p:spPr bwMode="auto">
            <a:xfrm>
              <a:off x="2045" y="3568"/>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2" name="Freeform 1298"/>
            <p:cNvSpPr>
              <a:spLocks/>
            </p:cNvSpPr>
            <p:nvPr/>
          </p:nvSpPr>
          <p:spPr bwMode="auto">
            <a:xfrm>
              <a:off x="2033" y="3532"/>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3" name="Freeform 1299"/>
            <p:cNvSpPr>
              <a:spLocks/>
            </p:cNvSpPr>
            <p:nvPr/>
          </p:nvSpPr>
          <p:spPr bwMode="auto">
            <a:xfrm>
              <a:off x="2033" y="353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4" name="Freeform 1300"/>
            <p:cNvSpPr>
              <a:spLocks/>
            </p:cNvSpPr>
            <p:nvPr/>
          </p:nvSpPr>
          <p:spPr bwMode="auto">
            <a:xfrm>
              <a:off x="2033" y="3562"/>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5" name="Freeform 1301"/>
            <p:cNvSpPr>
              <a:spLocks/>
            </p:cNvSpPr>
            <p:nvPr/>
          </p:nvSpPr>
          <p:spPr bwMode="auto">
            <a:xfrm>
              <a:off x="2023" y="352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6" name="Freeform 1302"/>
            <p:cNvSpPr>
              <a:spLocks/>
            </p:cNvSpPr>
            <p:nvPr/>
          </p:nvSpPr>
          <p:spPr bwMode="auto">
            <a:xfrm>
              <a:off x="2023" y="352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7" name="Freeform 1303"/>
            <p:cNvSpPr>
              <a:spLocks/>
            </p:cNvSpPr>
            <p:nvPr/>
          </p:nvSpPr>
          <p:spPr bwMode="auto">
            <a:xfrm>
              <a:off x="2023" y="3556"/>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8" name="Freeform 1304"/>
            <p:cNvSpPr>
              <a:spLocks/>
            </p:cNvSpPr>
            <p:nvPr/>
          </p:nvSpPr>
          <p:spPr bwMode="auto">
            <a:xfrm>
              <a:off x="2013" y="352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9" name="Freeform 1305"/>
            <p:cNvSpPr>
              <a:spLocks/>
            </p:cNvSpPr>
            <p:nvPr/>
          </p:nvSpPr>
          <p:spPr bwMode="auto">
            <a:xfrm>
              <a:off x="2013" y="352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0" name="Freeform 1306"/>
            <p:cNvSpPr>
              <a:spLocks/>
            </p:cNvSpPr>
            <p:nvPr/>
          </p:nvSpPr>
          <p:spPr bwMode="auto">
            <a:xfrm>
              <a:off x="2013" y="355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1" name="Freeform 1307"/>
            <p:cNvSpPr>
              <a:spLocks/>
            </p:cNvSpPr>
            <p:nvPr/>
          </p:nvSpPr>
          <p:spPr bwMode="auto">
            <a:xfrm>
              <a:off x="2001" y="351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2" name="Freeform 1308"/>
            <p:cNvSpPr>
              <a:spLocks/>
            </p:cNvSpPr>
            <p:nvPr/>
          </p:nvSpPr>
          <p:spPr bwMode="auto">
            <a:xfrm>
              <a:off x="2001" y="3514"/>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3" name="Freeform 1309"/>
            <p:cNvSpPr>
              <a:spLocks/>
            </p:cNvSpPr>
            <p:nvPr/>
          </p:nvSpPr>
          <p:spPr bwMode="auto">
            <a:xfrm>
              <a:off x="2001" y="3544"/>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4" name="Freeform 1310"/>
            <p:cNvSpPr>
              <a:spLocks/>
            </p:cNvSpPr>
            <p:nvPr/>
          </p:nvSpPr>
          <p:spPr bwMode="auto">
            <a:xfrm>
              <a:off x="1991" y="350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5" name="Rectangle 1311"/>
            <p:cNvSpPr>
              <a:spLocks noChangeArrowheads="1"/>
            </p:cNvSpPr>
            <p:nvPr/>
          </p:nvSpPr>
          <p:spPr bwMode="auto">
            <a:xfrm>
              <a:off x="1991" y="350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16" name="Freeform 1312"/>
            <p:cNvSpPr>
              <a:spLocks/>
            </p:cNvSpPr>
            <p:nvPr/>
          </p:nvSpPr>
          <p:spPr bwMode="auto">
            <a:xfrm>
              <a:off x="1991" y="353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7" name="Freeform 1313"/>
            <p:cNvSpPr>
              <a:spLocks/>
            </p:cNvSpPr>
            <p:nvPr/>
          </p:nvSpPr>
          <p:spPr bwMode="auto">
            <a:xfrm>
              <a:off x="1829" y="3410"/>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8" name="Freeform 1314"/>
            <p:cNvSpPr>
              <a:spLocks/>
            </p:cNvSpPr>
            <p:nvPr/>
          </p:nvSpPr>
          <p:spPr bwMode="auto">
            <a:xfrm>
              <a:off x="1843" y="3420"/>
              <a:ext cx="2" cy="10"/>
            </a:xfrm>
            <a:custGeom>
              <a:avLst/>
              <a:gdLst>
                <a:gd name="T0" fmla="*/ 0 w 2"/>
                <a:gd name="T1" fmla="*/ 2 h 10"/>
                <a:gd name="T2" fmla="*/ 2 w 2"/>
                <a:gd name="T3" fmla="*/ 0 h 10"/>
                <a:gd name="T4" fmla="*/ 2 w 2"/>
                <a:gd name="T5" fmla="*/ 10 h 10"/>
                <a:gd name="T6" fmla="*/ 0 w 2"/>
                <a:gd name="T7" fmla="*/ 10 h 10"/>
                <a:gd name="T8" fmla="*/ 0 w 2"/>
                <a:gd name="T9" fmla="*/ 2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2"/>
                  </a:moveTo>
                  <a:lnTo>
                    <a:pt x="2" y="0"/>
                  </a:lnTo>
                  <a:lnTo>
                    <a:pt x="2" y="10"/>
                  </a:lnTo>
                  <a:lnTo>
                    <a:pt x="0" y="10"/>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9" name="Freeform 1315"/>
            <p:cNvSpPr>
              <a:spLocks/>
            </p:cNvSpPr>
            <p:nvPr/>
          </p:nvSpPr>
          <p:spPr bwMode="auto">
            <a:xfrm>
              <a:off x="1827" y="3412"/>
              <a:ext cx="18" cy="10"/>
            </a:xfrm>
            <a:custGeom>
              <a:avLst/>
              <a:gdLst>
                <a:gd name="T0" fmla="*/ 0 w 18"/>
                <a:gd name="T1" fmla="*/ 0 h 10"/>
                <a:gd name="T2" fmla="*/ 2 w 18"/>
                <a:gd name="T3" fmla="*/ 0 h 10"/>
                <a:gd name="T4" fmla="*/ 18 w 18"/>
                <a:gd name="T5" fmla="*/ 8 h 10"/>
                <a:gd name="T6" fmla="*/ 16 w 18"/>
                <a:gd name="T7" fmla="*/ 10 h 10"/>
                <a:gd name="T8" fmla="*/ 0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0"/>
                  </a:moveTo>
                  <a:lnTo>
                    <a:pt x="2" y="0"/>
                  </a:lnTo>
                  <a:lnTo>
                    <a:pt x="18" y="8"/>
                  </a:lnTo>
                  <a:lnTo>
                    <a:pt x="16" y="10"/>
                  </a:lnTo>
                  <a:lnTo>
                    <a:pt x="0" y="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0" name="Freeform 1316"/>
            <p:cNvSpPr>
              <a:spLocks/>
            </p:cNvSpPr>
            <p:nvPr/>
          </p:nvSpPr>
          <p:spPr bwMode="auto">
            <a:xfrm>
              <a:off x="1827" y="3412"/>
              <a:ext cx="16" cy="18"/>
            </a:xfrm>
            <a:custGeom>
              <a:avLst/>
              <a:gdLst>
                <a:gd name="T0" fmla="*/ 16 w 16"/>
                <a:gd name="T1" fmla="*/ 10 h 18"/>
                <a:gd name="T2" fmla="*/ 16 w 16"/>
                <a:gd name="T3" fmla="*/ 18 h 18"/>
                <a:gd name="T4" fmla="*/ 0 w 16"/>
                <a:gd name="T5" fmla="*/ 10 h 18"/>
                <a:gd name="T6" fmla="*/ 0 w 16"/>
                <a:gd name="T7" fmla="*/ 0 h 18"/>
                <a:gd name="T8" fmla="*/ 16 w 16"/>
                <a:gd name="T9" fmla="*/ 10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10"/>
                  </a:moveTo>
                  <a:lnTo>
                    <a:pt x="16" y="18"/>
                  </a:lnTo>
                  <a:lnTo>
                    <a:pt x="0" y="10"/>
                  </a:lnTo>
                  <a:lnTo>
                    <a:pt x="0" y="0"/>
                  </a:lnTo>
                  <a:lnTo>
                    <a:pt x="16" y="1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1" name="Freeform 1317"/>
            <p:cNvSpPr>
              <a:spLocks/>
            </p:cNvSpPr>
            <p:nvPr/>
          </p:nvSpPr>
          <p:spPr bwMode="auto">
            <a:xfrm>
              <a:off x="2123" y="3316"/>
              <a:ext cx="340" cy="242"/>
            </a:xfrm>
            <a:custGeom>
              <a:avLst/>
              <a:gdLst>
                <a:gd name="T0" fmla="*/ 0 w 340"/>
                <a:gd name="T1" fmla="*/ 198 h 242"/>
                <a:gd name="T2" fmla="*/ 340 w 340"/>
                <a:gd name="T3" fmla="*/ 0 h 242"/>
                <a:gd name="T4" fmla="*/ 340 w 340"/>
                <a:gd name="T5" fmla="*/ 46 h 242"/>
                <a:gd name="T6" fmla="*/ 0 w 340"/>
                <a:gd name="T7" fmla="*/ 242 h 242"/>
                <a:gd name="T8" fmla="*/ 0 w 340"/>
                <a:gd name="T9" fmla="*/ 198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8"/>
                  </a:moveTo>
                  <a:lnTo>
                    <a:pt x="340" y="0"/>
                  </a:lnTo>
                  <a:lnTo>
                    <a:pt x="340" y="46"/>
                  </a:lnTo>
                  <a:lnTo>
                    <a:pt x="0" y="242"/>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2" name="Freeform 1318"/>
            <p:cNvSpPr>
              <a:spLocks/>
            </p:cNvSpPr>
            <p:nvPr/>
          </p:nvSpPr>
          <p:spPr bwMode="auto">
            <a:xfrm>
              <a:off x="1827" y="3144"/>
              <a:ext cx="636" cy="370"/>
            </a:xfrm>
            <a:custGeom>
              <a:avLst/>
              <a:gdLst>
                <a:gd name="T0" fmla="*/ 0 w 636"/>
                <a:gd name="T1" fmla="*/ 198 h 370"/>
                <a:gd name="T2" fmla="*/ 338 w 636"/>
                <a:gd name="T3" fmla="*/ 0 h 370"/>
                <a:gd name="T4" fmla="*/ 636 w 636"/>
                <a:gd name="T5" fmla="*/ 172 h 370"/>
                <a:gd name="T6" fmla="*/ 296 w 636"/>
                <a:gd name="T7" fmla="*/ 370 h 370"/>
                <a:gd name="T8" fmla="*/ 0 w 636"/>
                <a:gd name="T9" fmla="*/ 198 h 370"/>
                <a:gd name="T10" fmla="*/ 0 60000 65536"/>
                <a:gd name="T11" fmla="*/ 0 60000 65536"/>
                <a:gd name="T12" fmla="*/ 0 60000 65536"/>
                <a:gd name="T13" fmla="*/ 0 60000 65536"/>
                <a:gd name="T14" fmla="*/ 0 60000 65536"/>
                <a:gd name="T15" fmla="*/ 0 w 636"/>
                <a:gd name="T16" fmla="*/ 0 h 370"/>
                <a:gd name="T17" fmla="*/ 636 w 636"/>
                <a:gd name="T18" fmla="*/ 370 h 370"/>
              </a:gdLst>
              <a:ahLst/>
              <a:cxnLst>
                <a:cxn ang="T10">
                  <a:pos x="T0" y="T1"/>
                </a:cxn>
                <a:cxn ang="T11">
                  <a:pos x="T2" y="T3"/>
                </a:cxn>
                <a:cxn ang="T12">
                  <a:pos x="T4" y="T5"/>
                </a:cxn>
                <a:cxn ang="T13">
                  <a:pos x="T6" y="T7"/>
                </a:cxn>
                <a:cxn ang="T14">
                  <a:pos x="T8" y="T9"/>
                </a:cxn>
              </a:cxnLst>
              <a:rect l="T15" t="T16" r="T17" b="T18"/>
              <a:pathLst>
                <a:path w="636" h="370">
                  <a:moveTo>
                    <a:pt x="0" y="198"/>
                  </a:moveTo>
                  <a:lnTo>
                    <a:pt x="338" y="0"/>
                  </a:lnTo>
                  <a:lnTo>
                    <a:pt x="636" y="172"/>
                  </a:lnTo>
                  <a:lnTo>
                    <a:pt x="296" y="370"/>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3" name="Freeform 1319"/>
            <p:cNvSpPr>
              <a:spLocks/>
            </p:cNvSpPr>
            <p:nvPr/>
          </p:nvSpPr>
          <p:spPr bwMode="auto">
            <a:xfrm>
              <a:off x="1827" y="3342"/>
              <a:ext cx="296" cy="216"/>
            </a:xfrm>
            <a:custGeom>
              <a:avLst/>
              <a:gdLst>
                <a:gd name="T0" fmla="*/ 296 w 296"/>
                <a:gd name="T1" fmla="*/ 172 h 216"/>
                <a:gd name="T2" fmla="*/ 296 w 296"/>
                <a:gd name="T3" fmla="*/ 216 h 216"/>
                <a:gd name="T4" fmla="*/ 0 w 296"/>
                <a:gd name="T5" fmla="*/ 44 h 216"/>
                <a:gd name="T6" fmla="*/ 0 w 296"/>
                <a:gd name="T7" fmla="*/ 0 h 216"/>
                <a:gd name="T8" fmla="*/ 296 w 296"/>
                <a:gd name="T9" fmla="*/ 172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2"/>
                  </a:moveTo>
                  <a:lnTo>
                    <a:pt x="296" y="216"/>
                  </a:lnTo>
                  <a:lnTo>
                    <a:pt x="0" y="44"/>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4" name="Freeform 1320"/>
            <p:cNvSpPr>
              <a:spLocks/>
            </p:cNvSpPr>
            <p:nvPr/>
          </p:nvSpPr>
          <p:spPr bwMode="auto">
            <a:xfrm>
              <a:off x="1847" y="3362"/>
              <a:ext cx="100" cy="72"/>
            </a:xfrm>
            <a:custGeom>
              <a:avLst/>
              <a:gdLst>
                <a:gd name="T0" fmla="*/ 0 w 100"/>
                <a:gd name="T1" fmla="*/ 14 h 72"/>
                <a:gd name="T2" fmla="*/ 0 w 100"/>
                <a:gd name="T3" fmla="*/ 0 h 72"/>
                <a:gd name="T4" fmla="*/ 100 w 100"/>
                <a:gd name="T5" fmla="*/ 58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8"/>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5" name="Freeform 1321"/>
            <p:cNvSpPr>
              <a:spLocks/>
            </p:cNvSpPr>
            <p:nvPr/>
          </p:nvSpPr>
          <p:spPr bwMode="auto">
            <a:xfrm>
              <a:off x="1847" y="3362"/>
              <a:ext cx="2" cy="14"/>
            </a:xfrm>
            <a:custGeom>
              <a:avLst/>
              <a:gdLst>
                <a:gd name="T0" fmla="*/ 0 w 2"/>
                <a:gd name="T1" fmla="*/ 14 h 14"/>
                <a:gd name="T2" fmla="*/ 2 w 2"/>
                <a:gd name="T3" fmla="*/ 14 h 14"/>
                <a:gd name="T4" fmla="*/ 2 w 2"/>
                <a:gd name="T5" fmla="*/ 2 h 14"/>
                <a:gd name="T6" fmla="*/ 0 w 2"/>
                <a:gd name="T7" fmla="*/ 0 h 14"/>
                <a:gd name="T8" fmla="*/ 0 w 2"/>
                <a:gd name="T9" fmla="*/ 14 h 14"/>
                <a:gd name="T10" fmla="*/ 0 60000 65536"/>
                <a:gd name="T11" fmla="*/ 0 60000 65536"/>
                <a:gd name="T12" fmla="*/ 0 60000 65536"/>
                <a:gd name="T13" fmla="*/ 0 60000 65536"/>
                <a:gd name="T14" fmla="*/ 0 60000 65536"/>
                <a:gd name="T15" fmla="*/ 0 w 2"/>
                <a:gd name="T16" fmla="*/ 0 h 14"/>
                <a:gd name="T17" fmla="*/ 2 w 2"/>
                <a:gd name="T18" fmla="*/ 14 h 14"/>
              </a:gdLst>
              <a:ahLst/>
              <a:cxnLst>
                <a:cxn ang="T10">
                  <a:pos x="T0" y="T1"/>
                </a:cxn>
                <a:cxn ang="T11">
                  <a:pos x="T2" y="T3"/>
                </a:cxn>
                <a:cxn ang="T12">
                  <a:pos x="T4" y="T5"/>
                </a:cxn>
                <a:cxn ang="T13">
                  <a:pos x="T6" y="T7"/>
                </a:cxn>
                <a:cxn ang="T14">
                  <a:pos x="T8" y="T9"/>
                </a:cxn>
              </a:cxnLst>
              <a:rect l="T15" t="T16" r="T17" b="T18"/>
              <a:pathLst>
                <a:path w="2" h="14">
                  <a:moveTo>
                    <a:pt x="0" y="14"/>
                  </a:moveTo>
                  <a:lnTo>
                    <a:pt x="2" y="14"/>
                  </a:lnTo>
                  <a:lnTo>
                    <a:pt x="2" y="2"/>
                  </a:lnTo>
                  <a:lnTo>
                    <a:pt x="0" y="0"/>
                  </a:lnTo>
                  <a:lnTo>
                    <a:pt x="0" y="14"/>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6" name="Freeform 1322"/>
            <p:cNvSpPr>
              <a:spLocks/>
            </p:cNvSpPr>
            <p:nvPr/>
          </p:nvSpPr>
          <p:spPr bwMode="auto">
            <a:xfrm>
              <a:off x="1847" y="3376"/>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7" name="Freeform 1323"/>
            <p:cNvSpPr>
              <a:spLocks/>
            </p:cNvSpPr>
            <p:nvPr/>
          </p:nvSpPr>
          <p:spPr bwMode="auto">
            <a:xfrm>
              <a:off x="2109" y="3514"/>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8" name="Rectangle 1324"/>
            <p:cNvSpPr>
              <a:spLocks noChangeArrowheads="1"/>
            </p:cNvSpPr>
            <p:nvPr/>
          </p:nvSpPr>
          <p:spPr bwMode="auto">
            <a:xfrm>
              <a:off x="2109" y="351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29" name="Freeform 1325"/>
            <p:cNvSpPr>
              <a:spLocks/>
            </p:cNvSpPr>
            <p:nvPr/>
          </p:nvSpPr>
          <p:spPr bwMode="auto">
            <a:xfrm>
              <a:off x="2109" y="3544"/>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0" name="Freeform 1326"/>
            <p:cNvSpPr>
              <a:spLocks/>
            </p:cNvSpPr>
            <p:nvPr/>
          </p:nvSpPr>
          <p:spPr bwMode="auto">
            <a:xfrm>
              <a:off x="2099" y="350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1" name="Freeform 1327"/>
            <p:cNvSpPr>
              <a:spLocks/>
            </p:cNvSpPr>
            <p:nvPr/>
          </p:nvSpPr>
          <p:spPr bwMode="auto">
            <a:xfrm>
              <a:off x="2099" y="3506"/>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2" name="Freeform 1328"/>
            <p:cNvSpPr>
              <a:spLocks/>
            </p:cNvSpPr>
            <p:nvPr/>
          </p:nvSpPr>
          <p:spPr bwMode="auto">
            <a:xfrm>
              <a:off x="2099" y="353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3" name="Freeform 1329"/>
            <p:cNvSpPr>
              <a:spLocks/>
            </p:cNvSpPr>
            <p:nvPr/>
          </p:nvSpPr>
          <p:spPr bwMode="auto">
            <a:xfrm>
              <a:off x="2087" y="350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4" name="Freeform 1330"/>
            <p:cNvSpPr>
              <a:spLocks/>
            </p:cNvSpPr>
            <p:nvPr/>
          </p:nvSpPr>
          <p:spPr bwMode="auto">
            <a:xfrm>
              <a:off x="2087" y="3500"/>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5" name="Freeform 1331"/>
            <p:cNvSpPr>
              <a:spLocks/>
            </p:cNvSpPr>
            <p:nvPr/>
          </p:nvSpPr>
          <p:spPr bwMode="auto">
            <a:xfrm>
              <a:off x="2087" y="353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6" name="Freeform 1332"/>
            <p:cNvSpPr>
              <a:spLocks/>
            </p:cNvSpPr>
            <p:nvPr/>
          </p:nvSpPr>
          <p:spPr bwMode="auto">
            <a:xfrm>
              <a:off x="2077" y="349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7" name="Freeform 1333"/>
            <p:cNvSpPr>
              <a:spLocks/>
            </p:cNvSpPr>
            <p:nvPr/>
          </p:nvSpPr>
          <p:spPr bwMode="auto">
            <a:xfrm>
              <a:off x="2077" y="3494"/>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8" name="Freeform 1334"/>
            <p:cNvSpPr>
              <a:spLocks/>
            </p:cNvSpPr>
            <p:nvPr/>
          </p:nvSpPr>
          <p:spPr bwMode="auto">
            <a:xfrm>
              <a:off x="2077" y="352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9" name="Freeform 1335"/>
            <p:cNvSpPr>
              <a:spLocks/>
            </p:cNvSpPr>
            <p:nvPr/>
          </p:nvSpPr>
          <p:spPr bwMode="auto">
            <a:xfrm>
              <a:off x="2067" y="348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0" name="Freeform 1336"/>
            <p:cNvSpPr>
              <a:spLocks/>
            </p:cNvSpPr>
            <p:nvPr/>
          </p:nvSpPr>
          <p:spPr bwMode="auto">
            <a:xfrm>
              <a:off x="2067" y="3488"/>
              <a:ext cx="2" cy="32"/>
            </a:xfrm>
            <a:custGeom>
              <a:avLst/>
              <a:gdLst>
                <a:gd name="T0" fmla="*/ 0 w 2"/>
                <a:gd name="T1" fmla="*/ 32 h 32"/>
                <a:gd name="T2" fmla="*/ 0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1" name="Freeform 1337"/>
            <p:cNvSpPr>
              <a:spLocks/>
            </p:cNvSpPr>
            <p:nvPr/>
          </p:nvSpPr>
          <p:spPr bwMode="auto">
            <a:xfrm>
              <a:off x="2067" y="3518"/>
              <a:ext cx="6" cy="6"/>
            </a:xfrm>
            <a:custGeom>
              <a:avLst/>
              <a:gdLst>
                <a:gd name="T0" fmla="*/ 6 w 6"/>
                <a:gd name="T1" fmla="*/ 6 h 6"/>
                <a:gd name="T2" fmla="*/ 6 w 6"/>
                <a:gd name="T3" fmla="*/ 4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2" name="Freeform 1338"/>
            <p:cNvSpPr>
              <a:spLocks/>
            </p:cNvSpPr>
            <p:nvPr/>
          </p:nvSpPr>
          <p:spPr bwMode="auto">
            <a:xfrm>
              <a:off x="2055" y="3482"/>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3" name="Freeform 1339"/>
            <p:cNvSpPr>
              <a:spLocks/>
            </p:cNvSpPr>
            <p:nvPr/>
          </p:nvSpPr>
          <p:spPr bwMode="auto">
            <a:xfrm>
              <a:off x="2055" y="34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4" name="Freeform 1340"/>
            <p:cNvSpPr>
              <a:spLocks/>
            </p:cNvSpPr>
            <p:nvPr/>
          </p:nvSpPr>
          <p:spPr bwMode="auto">
            <a:xfrm>
              <a:off x="2055" y="3512"/>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5" name="Freeform 1341"/>
            <p:cNvSpPr>
              <a:spLocks/>
            </p:cNvSpPr>
            <p:nvPr/>
          </p:nvSpPr>
          <p:spPr bwMode="auto">
            <a:xfrm>
              <a:off x="2045" y="347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6" name="Freeform 1342"/>
            <p:cNvSpPr>
              <a:spLocks/>
            </p:cNvSpPr>
            <p:nvPr/>
          </p:nvSpPr>
          <p:spPr bwMode="auto">
            <a:xfrm>
              <a:off x="2045" y="3476"/>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7" name="Freeform 1343"/>
            <p:cNvSpPr>
              <a:spLocks/>
            </p:cNvSpPr>
            <p:nvPr/>
          </p:nvSpPr>
          <p:spPr bwMode="auto">
            <a:xfrm>
              <a:off x="2045" y="3506"/>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8" name="Freeform 1344"/>
            <p:cNvSpPr>
              <a:spLocks/>
            </p:cNvSpPr>
            <p:nvPr/>
          </p:nvSpPr>
          <p:spPr bwMode="auto">
            <a:xfrm>
              <a:off x="2033" y="347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9" name="Freeform 1345"/>
            <p:cNvSpPr>
              <a:spLocks/>
            </p:cNvSpPr>
            <p:nvPr/>
          </p:nvSpPr>
          <p:spPr bwMode="auto">
            <a:xfrm>
              <a:off x="2033" y="347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0" name="Freeform 1346"/>
            <p:cNvSpPr>
              <a:spLocks/>
            </p:cNvSpPr>
            <p:nvPr/>
          </p:nvSpPr>
          <p:spPr bwMode="auto">
            <a:xfrm>
              <a:off x="2033" y="3500"/>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1" name="Freeform 1347"/>
            <p:cNvSpPr>
              <a:spLocks/>
            </p:cNvSpPr>
            <p:nvPr/>
          </p:nvSpPr>
          <p:spPr bwMode="auto">
            <a:xfrm>
              <a:off x="2023" y="3464"/>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2" name="Rectangle 1348"/>
            <p:cNvSpPr>
              <a:spLocks noChangeArrowheads="1"/>
            </p:cNvSpPr>
            <p:nvPr/>
          </p:nvSpPr>
          <p:spPr bwMode="auto">
            <a:xfrm>
              <a:off x="2023" y="346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53" name="Freeform 1349"/>
            <p:cNvSpPr>
              <a:spLocks/>
            </p:cNvSpPr>
            <p:nvPr/>
          </p:nvSpPr>
          <p:spPr bwMode="auto">
            <a:xfrm>
              <a:off x="2023" y="3494"/>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4" name="Freeform 1350"/>
            <p:cNvSpPr>
              <a:spLocks/>
            </p:cNvSpPr>
            <p:nvPr/>
          </p:nvSpPr>
          <p:spPr bwMode="auto">
            <a:xfrm>
              <a:off x="2013" y="345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5" name="Rectangle 1351"/>
            <p:cNvSpPr>
              <a:spLocks noChangeArrowheads="1"/>
            </p:cNvSpPr>
            <p:nvPr/>
          </p:nvSpPr>
          <p:spPr bwMode="auto">
            <a:xfrm>
              <a:off x="2013" y="345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56" name="Freeform 1352"/>
            <p:cNvSpPr>
              <a:spLocks/>
            </p:cNvSpPr>
            <p:nvPr/>
          </p:nvSpPr>
          <p:spPr bwMode="auto">
            <a:xfrm>
              <a:off x="2013" y="348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7" name="Freeform 1353"/>
            <p:cNvSpPr>
              <a:spLocks/>
            </p:cNvSpPr>
            <p:nvPr/>
          </p:nvSpPr>
          <p:spPr bwMode="auto">
            <a:xfrm>
              <a:off x="2001" y="345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8" name="Freeform 1354"/>
            <p:cNvSpPr>
              <a:spLocks/>
            </p:cNvSpPr>
            <p:nvPr/>
          </p:nvSpPr>
          <p:spPr bwMode="auto">
            <a:xfrm>
              <a:off x="2001" y="3450"/>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9" name="Freeform 1355"/>
            <p:cNvSpPr>
              <a:spLocks/>
            </p:cNvSpPr>
            <p:nvPr/>
          </p:nvSpPr>
          <p:spPr bwMode="auto">
            <a:xfrm>
              <a:off x="2001" y="348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0" name="Freeform 1356"/>
            <p:cNvSpPr>
              <a:spLocks/>
            </p:cNvSpPr>
            <p:nvPr/>
          </p:nvSpPr>
          <p:spPr bwMode="auto">
            <a:xfrm>
              <a:off x="1991" y="344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1" name="Freeform 1357"/>
            <p:cNvSpPr>
              <a:spLocks/>
            </p:cNvSpPr>
            <p:nvPr/>
          </p:nvSpPr>
          <p:spPr bwMode="auto">
            <a:xfrm>
              <a:off x="1991" y="344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2" name="Freeform 1358"/>
            <p:cNvSpPr>
              <a:spLocks/>
            </p:cNvSpPr>
            <p:nvPr/>
          </p:nvSpPr>
          <p:spPr bwMode="auto">
            <a:xfrm>
              <a:off x="1991" y="347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3" name="Freeform 1359"/>
            <p:cNvSpPr>
              <a:spLocks/>
            </p:cNvSpPr>
            <p:nvPr/>
          </p:nvSpPr>
          <p:spPr bwMode="auto">
            <a:xfrm>
              <a:off x="1829" y="3346"/>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4" name="Freeform 1360"/>
            <p:cNvSpPr>
              <a:spLocks/>
            </p:cNvSpPr>
            <p:nvPr/>
          </p:nvSpPr>
          <p:spPr bwMode="auto">
            <a:xfrm>
              <a:off x="1843" y="3358"/>
              <a:ext cx="2" cy="10"/>
            </a:xfrm>
            <a:custGeom>
              <a:avLst/>
              <a:gdLst>
                <a:gd name="T0" fmla="*/ 0 w 2"/>
                <a:gd name="T1" fmla="*/ 0 h 10"/>
                <a:gd name="T2" fmla="*/ 2 w 2"/>
                <a:gd name="T3" fmla="*/ 0 h 10"/>
                <a:gd name="T4" fmla="*/ 2 w 2"/>
                <a:gd name="T5" fmla="*/ 8 h 10"/>
                <a:gd name="T6" fmla="*/ 0 w 2"/>
                <a:gd name="T7" fmla="*/ 10 h 10"/>
                <a:gd name="T8" fmla="*/ 0 w 2"/>
                <a:gd name="T9" fmla="*/ 0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0"/>
                  </a:moveTo>
                  <a:lnTo>
                    <a:pt x="2" y="0"/>
                  </a:lnTo>
                  <a:lnTo>
                    <a:pt x="2" y="8"/>
                  </a:lnTo>
                  <a:lnTo>
                    <a:pt x="0" y="10"/>
                  </a:lnTo>
                  <a:lnTo>
                    <a:pt x="0" y="0"/>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5" name="Freeform 1361"/>
            <p:cNvSpPr>
              <a:spLocks/>
            </p:cNvSpPr>
            <p:nvPr/>
          </p:nvSpPr>
          <p:spPr bwMode="auto">
            <a:xfrm>
              <a:off x="1827" y="3348"/>
              <a:ext cx="18" cy="10"/>
            </a:xfrm>
            <a:custGeom>
              <a:avLst/>
              <a:gdLst>
                <a:gd name="T0" fmla="*/ 0 w 18"/>
                <a:gd name="T1" fmla="*/ 2 h 10"/>
                <a:gd name="T2" fmla="*/ 2 w 18"/>
                <a:gd name="T3" fmla="*/ 0 h 10"/>
                <a:gd name="T4" fmla="*/ 18 w 18"/>
                <a:gd name="T5" fmla="*/ 10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10"/>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6" name="Freeform 1362"/>
            <p:cNvSpPr>
              <a:spLocks/>
            </p:cNvSpPr>
            <p:nvPr/>
          </p:nvSpPr>
          <p:spPr bwMode="auto">
            <a:xfrm>
              <a:off x="1827" y="3350"/>
              <a:ext cx="16" cy="18"/>
            </a:xfrm>
            <a:custGeom>
              <a:avLst/>
              <a:gdLst>
                <a:gd name="T0" fmla="*/ 16 w 16"/>
                <a:gd name="T1" fmla="*/ 8 h 18"/>
                <a:gd name="T2" fmla="*/ 16 w 16"/>
                <a:gd name="T3" fmla="*/ 18 h 18"/>
                <a:gd name="T4" fmla="*/ 0 w 16"/>
                <a:gd name="T5" fmla="*/ 10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10"/>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7" name="Freeform 1363"/>
            <p:cNvSpPr>
              <a:spLocks/>
            </p:cNvSpPr>
            <p:nvPr/>
          </p:nvSpPr>
          <p:spPr bwMode="auto">
            <a:xfrm>
              <a:off x="2123" y="3254"/>
              <a:ext cx="340" cy="242"/>
            </a:xfrm>
            <a:custGeom>
              <a:avLst/>
              <a:gdLst>
                <a:gd name="T0" fmla="*/ 0 w 340"/>
                <a:gd name="T1" fmla="*/ 196 h 242"/>
                <a:gd name="T2" fmla="*/ 340 w 340"/>
                <a:gd name="T3" fmla="*/ 0 h 242"/>
                <a:gd name="T4" fmla="*/ 340 w 340"/>
                <a:gd name="T5" fmla="*/ 44 h 242"/>
                <a:gd name="T6" fmla="*/ 0 w 340"/>
                <a:gd name="T7" fmla="*/ 242 h 242"/>
                <a:gd name="T8" fmla="*/ 0 w 340"/>
                <a:gd name="T9" fmla="*/ 196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6"/>
                  </a:moveTo>
                  <a:lnTo>
                    <a:pt x="340" y="0"/>
                  </a:lnTo>
                  <a:lnTo>
                    <a:pt x="340" y="44"/>
                  </a:lnTo>
                  <a:lnTo>
                    <a:pt x="0" y="242"/>
                  </a:lnTo>
                  <a:lnTo>
                    <a:pt x="0" y="19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8" name="Freeform 1364"/>
            <p:cNvSpPr>
              <a:spLocks/>
            </p:cNvSpPr>
            <p:nvPr/>
          </p:nvSpPr>
          <p:spPr bwMode="auto">
            <a:xfrm>
              <a:off x="1827" y="3082"/>
              <a:ext cx="636" cy="368"/>
            </a:xfrm>
            <a:custGeom>
              <a:avLst/>
              <a:gdLst>
                <a:gd name="T0" fmla="*/ 0 w 636"/>
                <a:gd name="T1" fmla="*/ 196 h 368"/>
                <a:gd name="T2" fmla="*/ 338 w 636"/>
                <a:gd name="T3" fmla="*/ 0 h 368"/>
                <a:gd name="T4" fmla="*/ 636 w 636"/>
                <a:gd name="T5" fmla="*/ 172 h 368"/>
                <a:gd name="T6" fmla="*/ 296 w 636"/>
                <a:gd name="T7" fmla="*/ 368 h 368"/>
                <a:gd name="T8" fmla="*/ 0 w 636"/>
                <a:gd name="T9" fmla="*/ 196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6"/>
                  </a:moveTo>
                  <a:lnTo>
                    <a:pt x="338" y="0"/>
                  </a:lnTo>
                  <a:lnTo>
                    <a:pt x="636" y="172"/>
                  </a:lnTo>
                  <a:lnTo>
                    <a:pt x="296" y="368"/>
                  </a:lnTo>
                  <a:lnTo>
                    <a:pt x="0" y="19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9" name="Freeform 1365"/>
            <p:cNvSpPr>
              <a:spLocks/>
            </p:cNvSpPr>
            <p:nvPr/>
          </p:nvSpPr>
          <p:spPr bwMode="auto">
            <a:xfrm>
              <a:off x="1827" y="3278"/>
              <a:ext cx="296" cy="218"/>
            </a:xfrm>
            <a:custGeom>
              <a:avLst/>
              <a:gdLst>
                <a:gd name="T0" fmla="*/ 296 w 296"/>
                <a:gd name="T1" fmla="*/ 172 h 218"/>
                <a:gd name="T2" fmla="*/ 296 w 296"/>
                <a:gd name="T3" fmla="*/ 218 h 218"/>
                <a:gd name="T4" fmla="*/ 0 w 296"/>
                <a:gd name="T5" fmla="*/ 46 h 218"/>
                <a:gd name="T6" fmla="*/ 0 w 296"/>
                <a:gd name="T7" fmla="*/ 0 h 218"/>
                <a:gd name="T8" fmla="*/ 296 w 296"/>
                <a:gd name="T9" fmla="*/ 172 h 218"/>
                <a:gd name="T10" fmla="*/ 0 60000 65536"/>
                <a:gd name="T11" fmla="*/ 0 60000 65536"/>
                <a:gd name="T12" fmla="*/ 0 60000 65536"/>
                <a:gd name="T13" fmla="*/ 0 60000 65536"/>
                <a:gd name="T14" fmla="*/ 0 60000 65536"/>
                <a:gd name="T15" fmla="*/ 0 w 296"/>
                <a:gd name="T16" fmla="*/ 0 h 218"/>
                <a:gd name="T17" fmla="*/ 296 w 296"/>
                <a:gd name="T18" fmla="*/ 218 h 218"/>
              </a:gdLst>
              <a:ahLst/>
              <a:cxnLst>
                <a:cxn ang="T10">
                  <a:pos x="T0" y="T1"/>
                </a:cxn>
                <a:cxn ang="T11">
                  <a:pos x="T2" y="T3"/>
                </a:cxn>
                <a:cxn ang="T12">
                  <a:pos x="T4" y="T5"/>
                </a:cxn>
                <a:cxn ang="T13">
                  <a:pos x="T6" y="T7"/>
                </a:cxn>
                <a:cxn ang="T14">
                  <a:pos x="T8" y="T9"/>
                </a:cxn>
              </a:cxnLst>
              <a:rect l="T15" t="T16" r="T17" b="T18"/>
              <a:pathLst>
                <a:path w="296" h="218">
                  <a:moveTo>
                    <a:pt x="296" y="172"/>
                  </a:moveTo>
                  <a:lnTo>
                    <a:pt x="296" y="218"/>
                  </a:lnTo>
                  <a:lnTo>
                    <a:pt x="0" y="46"/>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0" name="Freeform 1366"/>
            <p:cNvSpPr>
              <a:spLocks/>
            </p:cNvSpPr>
            <p:nvPr/>
          </p:nvSpPr>
          <p:spPr bwMode="auto">
            <a:xfrm>
              <a:off x="1847" y="3300"/>
              <a:ext cx="100" cy="72"/>
            </a:xfrm>
            <a:custGeom>
              <a:avLst/>
              <a:gdLst>
                <a:gd name="T0" fmla="*/ 0 w 100"/>
                <a:gd name="T1" fmla="*/ 14 h 72"/>
                <a:gd name="T2" fmla="*/ 0 w 100"/>
                <a:gd name="T3" fmla="*/ 0 h 72"/>
                <a:gd name="T4" fmla="*/ 100 w 100"/>
                <a:gd name="T5" fmla="*/ 56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6"/>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1" name="Rectangle 1367"/>
            <p:cNvSpPr>
              <a:spLocks noChangeArrowheads="1"/>
            </p:cNvSpPr>
            <p:nvPr/>
          </p:nvSpPr>
          <p:spPr bwMode="auto">
            <a:xfrm>
              <a:off x="1847" y="3300"/>
              <a:ext cx="2" cy="1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972" name="Freeform 1368"/>
            <p:cNvSpPr>
              <a:spLocks/>
            </p:cNvSpPr>
            <p:nvPr/>
          </p:nvSpPr>
          <p:spPr bwMode="auto">
            <a:xfrm>
              <a:off x="1847" y="3314"/>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3" name="Freeform 1369"/>
            <p:cNvSpPr>
              <a:spLocks/>
            </p:cNvSpPr>
            <p:nvPr/>
          </p:nvSpPr>
          <p:spPr bwMode="auto">
            <a:xfrm>
              <a:off x="2109" y="345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4" name="Freeform 1370"/>
            <p:cNvSpPr>
              <a:spLocks/>
            </p:cNvSpPr>
            <p:nvPr/>
          </p:nvSpPr>
          <p:spPr bwMode="auto">
            <a:xfrm>
              <a:off x="2109" y="345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5" name="Freeform 1371"/>
            <p:cNvSpPr>
              <a:spLocks/>
            </p:cNvSpPr>
            <p:nvPr/>
          </p:nvSpPr>
          <p:spPr bwMode="auto">
            <a:xfrm>
              <a:off x="2109" y="3480"/>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6" name="Freeform 1372"/>
            <p:cNvSpPr>
              <a:spLocks/>
            </p:cNvSpPr>
            <p:nvPr/>
          </p:nvSpPr>
          <p:spPr bwMode="auto">
            <a:xfrm>
              <a:off x="2099" y="344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7" name="Freeform 1373"/>
            <p:cNvSpPr>
              <a:spLocks/>
            </p:cNvSpPr>
            <p:nvPr/>
          </p:nvSpPr>
          <p:spPr bwMode="auto">
            <a:xfrm>
              <a:off x="2099" y="3444"/>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8" name="Freeform 1374"/>
            <p:cNvSpPr>
              <a:spLocks/>
            </p:cNvSpPr>
            <p:nvPr/>
          </p:nvSpPr>
          <p:spPr bwMode="auto">
            <a:xfrm>
              <a:off x="2099" y="347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9" name="Freeform 1375"/>
            <p:cNvSpPr>
              <a:spLocks/>
            </p:cNvSpPr>
            <p:nvPr/>
          </p:nvSpPr>
          <p:spPr bwMode="auto">
            <a:xfrm>
              <a:off x="2087" y="34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74" name="Freeform 1577"/>
          <p:cNvSpPr>
            <a:spLocks/>
          </p:cNvSpPr>
          <p:nvPr/>
        </p:nvSpPr>
        <p:spPr bwMode="auto">
          <a:xfrm>
            <a:off x="3149779" y="3325198"/>
            <a:ext cx="2285" cy="2049"/>
          </a:xfrm>
          <a:custGeom>
            <a:avLst/>
            <a:gdLst>
              <a:gd name="T0" fmla="*/ 0 w 8"/>
              <a:gd name="T1" fmla="*/ 0 h 6"/>
              <a:gd name="T2" fmla="*/ 0 w 8"/>
              <a:gd name="T3" fmla="*/ 0 h 6"/>
              <a:gd name="T4" fmla="*/ 0 w 8"/>
              <a:gd name="T5" fmla="*/ 0 h 6"/>
              <a:gd name="T6" fmla="*/ 0 w 8"/>
              <a:gd name="T7" fmla="*/ 0 h 6"/>
              <a:gd name="T8" fmla="*/ 0 w 8"/>
              <a:gd name="T9" fmla="*/ 0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5" name="Freeform 1578"/>
          <p:cNvSpPr>
            <a:spLocks/>
          </p:cNvSpPr>
          <p:nvPr/>
        </p:nvSpPr>
        <p:spPr bwMode="auto">
          <a:xfrm>
            <a:off x="3147494" y="3317000"/>
            <a:ext cx="2285" cy="8198"/>
          </a:xfrm>
          <a:custGeom>
            <a:avLst/>
            <a:gdLst>
              <a:gd name="T0" fmla="*/ 0 w 6"/>
              <a:gd name="T1" fmla="*/ 0 h 36"/>
              <a:gd name="T2" fmla="*/ 0 w 6"/>
              <a:gd name="T3" fmla="*/ 0 h 36"/>
              <a:gd name="T4" fmla="*/ 0 w 6"/>
              <a:gd name="T5" fmla="*/ 0 h 36"/>
              <a:gd name="T6" fmla="*/ 0 w 6"/>
              <a:gd name="T7" fmla="*/ 0 h 36"/>
              <a:gd name="T8" fmla="*/ 0 w 6"/>
              <a:gd name="T9" fmla="*/ 0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6" name="Freeform 1579"/>
          <p:cNvSpPr>
            <a:spLocks/>
          </p:cNvSpPr>
          <p:nvPr/>
        </p:nvSpPr>
        <p:spPr bwMode="auto">
          <a:xfrm>
            <a:off x="3147494" y="3317000"/>
            <a:ext cx="0" cy="7173"/>
          </a:xfrm>
          <a:custGeom>
            <a:avLst/>
            <a:gdLst>
              <a:gd name="T0" fmla="*/ 0 w 2"/>
              <a:gd name="T1" fmla="*/ 0 h 32"/>
              <a:gd name="T2" fmla="*/ 0 w 2"/>
              <a:gd name="T3" fmla="*/ 0 h 32"/>
              <a:gd name="T4" fmla="*/ 0 w 2"/>
              <a:gd name="T5" fmla="*/ 0 h 32"/>
              <a:gd name="T6" fmla="*/ 0 w 2"/>
              <a:gd name="T7" fmla="*/ 0 h 32"/>
              <a:gd name="T8" fmla="*/ 0 w 2"/>
              <a:gd name="T9" fmla="*/ 0 h 32"/>
              <a:gd name="T10" fmla="*/ 0 60000 65536"/>
              <a:gd name="T11" fmla="*/ 0 60000 65536"/>
              <a:gd name="T12" fmla="*/ 0 60000 65536"/>
              <a:gd name="T13" fmla="*/ 0 60000 65536"/>
              <a:gd name="T14" fmla="*/ 0 60000 65536"/>
              <a:gd name="T15" fmla="*/ 0 w 2"/>
              <a:gd name="T16" fmla="*/ 0 h 32"/>
              <a:gd name="T17" fmla="*/ 0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7" name="Freeform 1580"/>
          <p:cNvSpPr>
            <a:spLocks/>
          </p:cNvSpPr>
          <p:nvPr/>
        </p:nvSpPr>
        <p:spPr bwMode="auto">
          <a:xfrm>
            <a:off x="3147494" y="3324173"/>
            <a:ext cx="2285" cy="1025"/>
          </a:xfrm>
          <a:custGeom>
            <a:avLst/>
            <a:gdLst>
              <a:gd name="T0" fmla="*/ 0 w 6"/>
              <a:gd name="T1" fmla="*/ 0 h 6"/>
              <a:gd name="T2" fmla="*/ 0 w 6"/>
              <a:gd name="T3" fmla="*/ 0 h 6"/>
              <a:gd name="T4" fmla="*/ 0 w 6"/>
              <a:gd name="T5" fmla="*/ 0 h 6"/>
              <a:gd name="T6" fmla="*/ 0 w 6"/>
              <a:gd name="T7" fmla="*/ 0 h 6"/>
              <a:gd name="T8" fmla="*/ 0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 name="Freeform 1581"/>
          <p:cNvSpPr>
            <a:spLocks/>
          </p:cNvSpPr>
          <p:nvPr/>
        </p:nvSpPr>
        <p:spPr bwMode="auto">
          <a:xfrm>
            <a:off x="3145209" y="3315976"/>
            <a:ext cx="1143" cy="8198"/>
          </a:xfrm>
          <a:custGeom>
            <a:avLst/>
            <a:gdLst>
              <a:gd name="T0" fmla="*/ 0 w 6"/>
              <a:gd name="T1" fmla="*/ 0 h 36"/>
              <a:gd name="T2" fmla="*/ 0 w 6"/>
              <a:gd name="T3" fmla="*/ 0 h 36"/>
              <a:gd name="T4" fmla="*/ 0 w 6"/>
              <a:gd name="T5" fmla="*/ 0 h 36"/>
              <a:gd name="T6" fmla="*/ 0 w 6"/>
              <a:gd name="T7" fmla="*/ 0 h 36"/>
              <a:gd name="T8" fmla="*/ 0 w 6"/>
              <a:gd name="T9" fmla="*/ 0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9" name="Freeform 1582"/>
          <p:cNvSpPr>
            <a:spLocks/>
          </p:cNvSpPr>
          <p:nvPr/>
        </p:nvSpPr>
        <p:spPr bwMode="auto">
          <a:xfrm>
            <a:off x="3145209" y="3315976"/>
            <a:ext cx="1143" cy="7173"/>
          </a:xfrm>
          <a:custGeom>
            <a:avLst/>
            <a:gdLst>
              <a:gd name="T0" fmla="*/ 0 w 2"/>
              <a:gd name="T1" fmla="*/ 0 h 32"/>
              <a:gd name="T2" fmla="*/ 1 w 2"/>
              <a:gd name="T3" fmla="*/ 0 h 32"/>
              <a:gd name="T4" fmla="*/ 1 w 2"/>
              <a:gd name="T5" fmla="*/ 0 h 32"/>
              <a:gd name="T6" fmla="*/ 0 w 2"/>
              <a:gd name="T7" fmla="*/ 0 h 32"/>
              <a:gd name="T8" fmla="*/ 0 w 2"/>
              <a:gd name="T9" fmla="*/ 0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0" name="Freeform 1583"/>
          <p:cNvSpPr>
            <a:spLocks/>
          </p:cNvSpPr>
          <p:nvPr/>
        </p:nvSpPr>
        <p:spPr bwMode="auto">
          <a:xfrm>
            <a:off x="3145209" y="3323149"/>
            <a:ext cx="1143" cy="1025"/>
          </a:xfrm>
          <a:custGeom>
            <a:avLst/>
            <a:gdLst>
              <a:gd name="T0" fmla="*/ 0 w 6"/>
              <a:gd name="T1" fmla="*/ 0 h 6"/>
              <a:gd name="T2" fmla="*/ 0 w 6"/>
              <a:gd name="T3" fmla="*/ 0 h 6"/>
              <a:gd name="T4" fmla="*/ 0 w 6"/>
              <a:gd name="T5" fmla="*/ 0 h 6"/>
              <a:gd name="T6" fmla="*/ 0 w 6"/>
              <a:gd name="T7" fmla="*/ 0 h 6"/>
              <a:gd name="T8" fmla="*/ 0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1" name="Freeform 1584"/>
          <p:cNvSpPr>
            <a:spLocks/>
          </p:cNvSpPr>
          <p:nvPr/>
        </p:nvSpPr>
        <p:spPr bwMode="auto">
          <a:xfrm>
            <a:off x="3141781" y="3313926"/>
            <a:ext cx="1143" cy="9223"/>
          </a:xfrm>
          <a:custGeom>
            <a:avLst/>
            <a:gdLst>
              <a:gd name="T0" fmla="*/ 0 w 8"/>
              <a:gd name="T1" fmla="*/ 0 h 34"/>
              <a:gd name="T2" fmla="*/ 0 w 8"/>
              <a:gd name="T3" fmla="*/ 0 h 34"/>
              <a:gd name="T4" fmla="*/ 0 w 8"/>
              <a:gd name="T5" fmla="*/ 0 h 34"/>
              <a:gd name="T6" fmla="*/ 0 w 8"/>
              <a:gd name="T7" fmla="*/ 0 h 34"/>
              <a:gd name="T8" fmla="*/ 0 w 8"/>
              <a:gd name="T9" fmla="*/ 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2" name="Rectangle 1585"/>
          <p:cNvSpPr>
            <a:spLocks noChangeArrowheads="1"/>
          </p:cNvSpPr>
          <p:nvPr/>
        </p:nvSpPr>
        <p:spPr bwMode="auto">
          <a:xfrm>
            <a:off x="3141781" y="3313926"/>
            <a:ext cx="0" cy="7173"/>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3" name="Freeform 1586"/>
          <p:cNvSpPr>
            <a:spLocks/>
          </p:cNvSpPr>
          <p:nvPr/>
        </p:nvSpPr>
        <p:spPr bwMode="auto">
          <a:xfrm>
            <a:off x="3141781" y="3321099"/>
            <a:ext cx="1143" cy="2049"/>
          </a:xfrm>
          <a:custGeom>
            <a:avLst/>
            <a:gdLst>
              <a:gd name="T0" fmla="*/ 0 w 8"/>
              <a:gd name="T1" fmla="*/ 1 h 4"/>
              <a:gd name="T2" fmla="*/ 0 w 8"/>
              <a:gd name="T3" fmla="*/ 1 h 4"/>
              <a:gd name="T4" fmla="*/ 0 w 8"/>
              <a:gd name="T5" fmla="*/ 0 h 4"/>
              <a:gd name="T6" fmla="*/ 0 w 8"/>
              <a:gd name="T7" fmla="*/ 0 h 4"/>
              <a:gd name="T8" fmla="*/ 0 w 8"/>
              <a:gd name="T9" fmla="*/ 1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4" name="Freeform 1587"/>
          <p:cNvSpPr>
            <a:spLocks/>
          </p:cNvSpPr>
          <p:nvPr/>
        </p:nvSpPr>
        <p:spPr bwMode="auto">
          <a:xfrm>
            <a:off x="3139496" y="3312901"/>
            <a:ext cx="1143" cy="8198"/>
          </a:xfrm>
          <a:custGeom>
            <a:avLst/>
            <a:gdLst>
              <a:gd name="T0" fmla="*/ 0 w 6"/>
              <a:gd name="T1" fmla="*/ 0 h 34"/>
              <a:gd name="T2" fmla="*/ 0 w 6"/>
              <a:gd name="T3" fmla="*/ 0 h 34"/>
              <a:gd name="T4" fmla="*/ 0 w 6"/>
              <a:gd name="T5" fmla="*/ 0 h 34"/>
              <a:gd name="T6" fmla="*/ 0 w 6"/>
              <a:gd name="T7" fmla="*/ 0 h 34"/>
              <a:gd name="T8" fmla="*/ 0 w 6"/>
              <a:gd name="T9" fmla="*/ 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5" name="Rectangle 1588"/>
          <p:cNvSpPr>
            <a:spLocks noChangeArrowheads="1"/>
          </p:cNvSpPr>
          <p:nvPr/>
        </p:nvSpPr>
        <p:spPr bwMode="auto">
          <a:xfrm>
            <a:off x="3139496" y="3312901"/>
            <a:ext cx="0" cy="7173"/>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86" name="Freeform 1589"/>
          <p:cNvSpPr>
            <a:spLocks/>
          </p:cNvSpPr>
          <p:nvPr/>
        </p:nvSpPr>
        <p:spPr bwMode="auto">
          <a:xfrm>
            <a:off x="3139496" y="3320075"/>
            <a:ext cx="1143" cy="1025"/>
          </a:xfrm>
          <a:custGeom>
            <a:avLst/>
            <a:gdLst>
              <a:gd name="T0" fmla="*/ 0 w 6"/>
              <a:gd name="T1" fmla="*/ 0 h 4"/>
              <a:gd name="T2" fmla="*/ 0 w 6"/>
              <a:gd name="T3" fmla="*/ 0 h 4"/>
              <a:gd name="T4" fmla="*/ 0 w 6"/>
              <a:gd name="T5" fmla="*/ 0 h 4"/>
              <a:gd name="T6" fmla="*/ 0 w 6"/>
              <a:gd name="T7" fmla="*/ 0 h 4"/>
              <a:gd name="T8" fmla="*/ 0 w 6"/>
              <a:gd name="T9" fmla="*/ 0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7" name="Freeform 1590"/>
          <p:cNvSpPr>
            <a:spLocks/>
          </p:cNvSpPr>
          <p:nvPr/>
        </p:nvSpPr>
        <p:spPr bwMode="auto">
          <a:xfrm>
            <a:off x="3099505" y="3291382"/>
            <a:ext cx="3428" cy="4099"/>
          </a:xfrm>
          <a:custGeom>
            <a:avLst/>
            <a:gdLst>
              <a:gd name="T0" fmla="*/ 0 w 16"/>
              <a:gd name="T1" fmla="*/ 0 h 22"/>
              <a:gd name="T2" fmla="*/ 0 w 16"/>
              <a:gd name="T3" fmla="*/ 0 h 22"/>
              <a:gd name="T4" fmla="*/ 0 w 16"/>
              <a:gd name="T5" fmla="*/ 0 h 22"/>
              <a:gd name="T6" fmla="*/ 0 w 16"/>
              <a:gd name="T7" fmla="*/ 0 h 22"/>
              <a:gd name="T8" fmla="*/ 0 w 16"/>
              <a:gd name="T9" fmla="*/ 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8" name="Freeform 1591"/>
          <p:cNvSpPr>
            <a:spLocks/>
          </p:cNvSpPr>
          <p:nvPr/>
        </p:nvSpPr>
        <p:spPr bwMode="auto">
          <a:xfrm>
            <a:off x="3102933" y="3293432"/>
            <a:ext cx="0" cy="2049"/>
          </a:xfrm>
          <a:custGeom>
            <a:avLst/>
            <a:gdLst>
              <a:gd name="T0" fmla="*/ 0 w 2"/>
              <a:gd name="T1" fmla="*/ 0 h 10"/>
              <a:gd name="T2" fmla="*/ 0 w 2"/>
              <a:gd name="T3" fmla="*/ 0 h 10"/>
              <a:gd name="T4" fmla="*/ 0 w 2"/>
              <a:gd name="T5" fmla="*/ 0 h 10"/>
              <a:gd name="T6" fmla="*/ 0 w 2"/>
              <a:gd name="T7" fmla="*/ 0 h 10"/>
              <a:gd name="T8" fmla="*/ 0 w 2"/>
              <a:gd name="T9" fmla="*/ 0 h 10"/>
              <a:gd name="T10" fmla="*/ 0 60000 65536"/>
              <a:gd name="T11" fmla="*/ 0 60000 65536"/>
              <a:gd name="T12" fmla="*/ 0 60000 65536"/>
              <a:gd name="T13" fmla="*/ 0 60000 65536"/>
              <a:gd name="T14" fmla="*/ 0 60000 65536"/>
              <a:gd name="T15" fmla="*/ 0 w 2"/>
              <a:gd name="T16" fmla="*/ 0 h 10"/>
              <a:gd name="T17" fmla="*/ 0 w 2"/>
              <a:gd name="T18" fmla="*/ 10 h 10"/>
            </a:gdLst>
            <a:ahLst/>
            <a:cxnLst>
              <a:cxn ang="T10">
                <a:pos x="T0" y="T1"/>
              </a:cxn>
              <a:cxn ang="T11">
                <a:pos x="T2" y="T3"/>
              </a:cxn>
              <a:cxn ang="T12">
                <a:pos x="T4" y="T5"/>
              </a:cxn>
              <a:cxn ang="T13">
                <a:pos x="T6" y="T7"/>
              </a:cxn>
              <a:cxn ang="T14">
                <a:pos x="T8" y="T9"/>
              </a:cxn>
            </a:cxnLst>
            <a:rect l="T15" t="T16" r="T17" b="T18"/>
            <a:pathLst>
              <a:path w="2" h="10">
                <a:moveTo>
                  <a:pt x="0" y="2"/>
                </a:moveTo>
                <a:lnTo>
                  <a:pt x="2" y="0"/>
                </a:lnTo>
                <a:lnTo>
                  <a:pt x="2" y="10"/>
                </a:lnTo>
                <a:lnTo>
                  <a:pt x="0" y="10"/>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9" name="Freeform 1592"/>
          <p:cNvSpPr>
            <a:spLocks/>
          </p:cNvSpPr>
          <p:nvPr/>
        </p:nvSpPr>
        <p:spPr bwMode="auto">
          <a:xfrm>
            <a:off x="3099505" y="3291382"/>
            <a:ext cx="3428" cy="3074"/>
          </a:xfrm>
          <a:custGeom>
            <a:avLst/>
            <a:gdLst>
              <a:gd name="T0" fmla="*/ 0 w 18"/>
              <a:gd name="T1" fmla="*/ 0 h 12"/>
              <a:gd name="T2" fmla="*/ 0 w 18"/>
              <a:gd name="T3" fmla="*/ 0 h 12"/>
              <a:gd name="T4" fmla="*/ 0 w 18"/>
              <a:gd name="T5" fmla="*/ 0 h 12"/>
              <a:gd name="T6" fmla="*/ 0 w 18"/>
              <a:gd name="T7" fmla="*/ 0 h 12"/>
              <a:gd name="T8" fmla="*/ 0 w 18"/>
              <a:gd name="T9" fmla="*/ 0 h 12"/>
              <a:gd name="T10" fmla="*/ 0 60000 65536"/>
              <a:gd name="T11" fmla="*/ 0 60000 65536"/>
              <a:gd name="T12" fmla="*/ 0 60000 65536"/>
              <a:gd name="T13" fmla="*/ 0 60000 65536"/>
              <a:gd name="T14" fmla="*/ 0 60000 65536"/>
              <a:gd name="T15" fmla="*/ 0 w 18"/>
              <a:gd name="T16" fmla="*/ 0 h 12"/>
              <a:gd name="T17" fmla="*/ 18 w 18"/>
              <a:gd name="T18" fmla="*/ 12 h 12"/>
            </a:gdLst>
            <a:ahLst/>
            <a:cxnLst>
              <a:cxn ang="T10">
                <a:pos x="T0" y="T1"/>
              </a:cxn>
              <a:cxn ang="T11">
                <a:pos x="T2" y="T3"/>
              </a:cxn>
              <a:cxn ang="T12">
                <a:pos x="T4" y="T5"/>
              </a:cxn>
              <a:cxn ang="T13">
                <a:pos x="T6" y="T7"/>
              </a:cxn>
              <a:cxn ang="T14">
                <a:pos x="T8" y="T9"/>
              </a:cxn>
            </a:cxnLst>
            <a:rect l="T15" t="T16" r="T17" b="T18"/>
            <a:pathLst>
              <a:path w="18" h="12">
                <a:moveTo>
                  <a:pt x="0" y="2"/>
                </a:moveTo>
                <a:lnTo>
                  <a:pt x="2" y="0"/>
                </a:lnTo>
                <a:lnTo>
                  <a:pt x="18" y="10"/>
                </a:lnTo>
                <a:lnTo>
                  <a:pt x="16" y="12"/>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0" name="Freeform 1593"/>
          <p:cNvSpPr>
            <a:spLocks/>
          </p:cNvSpPr>
          <p:nvPr/>
        </p:nvSpPr>
        <p:spPr bwMode="auto">
          <a:xfrm>
            <a:off x="3099505" y="3291382"/>
            <a:ext cx="3428" cy="4099"/>
          </a:xfrm>
          <a:custGeom>
            <a:avLst/>
            <a:gdLst>
              <a:gd name="T0" fmla="*/ 0 w 16"/>
              <a:gd name="T1" fmla="*/ 0 h 18"/>
              <a:gd name="T2" fmla="*/ 0 w 16"/>
              <a:gd name="T3" fmla="*/ 0 h 18"/>
              <a:gd name="T4" fmla="*/ 0 w 16"/>
              <a:gd name="T5" fmla="*/ 0 h 18"/>
              <a:gd name="T6" fmla="*/ 0 w 16"/>
              <a:gd name="T7" fmla="*/ 0 h 18"/>
              <a:gd name="T8" fmla="*/ 0 w 16"/>
              <a:gd name="T9" fmla="*/ 0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10"/>
                </a:moveTo>
                <a:lnTo>
                  <a:pt x="16" y="18"/>
                </a:lnTo>
                <a:lnTo>
                  <a:pt x="0" y="10"/>
                </a:lnTo>
                <a:lnTo>
                  <a:pt x="0" y="0"/>
                </a:lnTo>
                <a:lnTo>
                  <a:pt x="16" y="1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1" name="Freeform 1594"/>
          <p:cNvSpPr>
            <a:spLocks/>
          </p:cNvSpPr>
          <p:nvPr/>
        </p:nvSpPr>
        <p:spPr bwMode="auto">
          <a:xfrm>
            <a:off x="3168061" y="3260640"/>
            <a:ext cx="91408" cy="211094"/>
          </a:xfrm>
          <a:custGeom>
            <a:avLst/>
            <a:gdLst>
              <a:gd name="T0" fmla="*/ 0 w 370"/>
              <a:gd name="T1" fmla="*/ 0 h 932"/>
              <a:gd name="T2" fmla="*/ 0 w 370"/>
              <a:gd name="T3" fmla="*/ 0 h 932"/>
              <a:gd name="T4" fmla="*/ 0 w 370"/>
              <a:gd name="T5" fmla="*/ 0 h 932"/>
              <a:gd name="T6" fmla="*/ 0 w 370"/>
              <a:gd name="T7" fmla="*/ 0 h 932"/>
              <a:gd name="T8" fmla="*/ 0 w 370"/>
              <a:gd name="T9" fmla="*/ 0 h 932"/>
              <a:gd name="T10" fmla="*/ 0 60000 65536"/>
              <a:gd name="T11" fmla="*/ 0 60000 65536"/>
              <a:gd name="T12" fmla="*/ 0 60000 65536"/>
              <a:gd name="T13" fmla="*/ 0 60000 65536"/>
              <a:gd name="T14" fmla="*/ 0 60000 65536"/>
              <a:gd name="T15" fmla="*/ 0 w 370"/>
              <a:gd name="T16" fmla="*/ 0 h 932"/>
              <a:gd name="T17" fmla="*/ 370 w 370"/>
              <a:gd name="T18" fmla="*/ 932 h 932"/>
            </a:gdLst>
            <a:ahLst/>
            <a:cxnLst>
              <a:cxn ang="T10">
                <a:pos x="T0" y="T1"/>
              </a:cxn>
              <a:cxn ang="T11">
                <a:pos x="T2" y="T3"/>
              </a:cxn>
              <a:cxn ang="T12">
                <a:pos x="T4" y="T5"/>
              </a:cxn>
              <a:cxn ang="T13">
                <a:pos x="T6" y="T7"/>
              </a:cxn>
              <a:cxn ang="T14">
                <a:pos x="T8" y="T9"/>
              </a:cxn>
            </a:cxnLst>
            <a:rect l="T15" t="T16" r="T17" b="T18"/>
            <a:pathLst>
              <a:path w="370" h="932">
                <a:moveTo>
                  <a:pt x="0" y="216"/>
                </a:moveTo>
                <a:lnTo>
                  <a:pt x="370" y="0"/>
                </a:lnTo>
                <a:lnTo>
                  <a:pt x="370" y="716"/>
                </a:lnTo>
                <a:lnTo>
                  <a:pt x="0" y="932"/>
                </a:lnTo>
                <a:lnTo>
                  <a:pt x="0" y="216"/>
                </a:lnTo>
                <a:close/>
              </a:path>
            </a:pathLst>
          </a:custGeom>
          <a:solidFill>
            <a:srgbClr val="0D0D0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2" name="Freeform 1595"/>
          <p:cNvSpPr>
            <a:spLocks/>
          </p:cNvSpPr>
          <p:nvPr/>
        </p:nvSpPr>
        <p:spPr bwMode="auto">
          <a:xfrm>
            <a:off x="3168061" y="3309827"/>
            <a:ext cx="1143" cy="161907"/>
          </a:xfrm>
          <a:custGeom>
            <a:avLst/>
            <a:gdLst>
              <a:gd name="T0" fmla="*/ 0 w 4"/>
              <a:gd name="T1" fmla="*/ 0 h 718"/>
              <a:gd name="T2" fmla="*/ 0 w 4"/>
              <a:gd name="T3" fmla="*/ 0 h 718"/>
              <a:gd name="T4" fmla="*/ 0 w 4"/>
              <a:gd name="T5" fmla="*/ 0 h 718"/>
              <a:gd name="T6" fmla="*/ 0 w 4"/>
              <a:gd name="T7" fmla="*/ 0 h 718"/>
              <a:gd name="T8" fmla="*/ 0 w 4"/>
              <a:gd name="T9" fmla="*/ 0 h 718"/>
              <a:gd name="T10" fmla="*/ 0 60000 65536"/>
              <a:gd name="T11" fmla="*/ 0 60000 65536"/>
              <a:gd name="T12" fmla="*/ 0 60000 65536"/>
              <a:gd name="T13" fmla="*/ 0 60000 65536"/>
              <a:gd name="T14" fmla="*/ 0 60000 65536"/>
              <a:gd name="T15" fmla="*/ 0 w 4"/>
              <a:gd name="T16" fmla="*/ 0 h 718"/>
              <a:gd name="T17" fmla="*/ 4 w 4"/>
              <a:gd name="T18" fmla="*/ 718 h 718"/>
            </a:gdLst>
            <a:ahLst/>
            <a:cxnLst>
              <a:cxn ang="T10">
                <a:pos x="T0" y="T1"/>
              </a:cxn>
              <a:cxn ang="T11">
                <a:pos x="T2" y="T3"/>
              </a:cxn>
              <a:cxn ang="T12">
                <a:pos x="T4" y="T5"/>
              </a:cxn>
              <a:cxn ang="T13">
                <a:pos x="T6" y="T7"/>
              </a:cxn>
              <a:cxn ang="T14">
                <a:pos x="T8" y="T9"/>
              </a:cxn>
            </a:cxnLst>
            <a:rect l="T15" t="T16" r="T17" b="T18"/>
            <a:pathLst>
              <a:path w="4" h="718">
                <a:moveTo>
                  <a:pt x="0" y="2"/>
                </a:moveTo>
                <a:lnTo>
                  <a:pt x="4" y="0"/>
                </a:lnTo>
                <a:lnTo>
                  <a:pt x="4" y="716"/>
                </a:lnTo>
                <a:lnTo>
                  <a:pt x="0" y="718"/>
                </a:lnTo>
                <a:lnTo>
                  <a:pt x="0" y="2"/>
                </a:lnTo>
                <a:close/>
              </a:path>
            </a:pathLst>
          </a:custGeom>
          <a:solidFill>
            <a:srgbClr val="1A1A1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3" name="Freeform 1596"/>
          <p:cNvSpPr>
            <a:spLocks/>
          </p:cNvSpPr>
          <p:nvPr/>
        </p:nvSpPr>
        <p:spPr bwMode="auto">
          <a:xfrm>
            <a:off x="3096077" y="3279085"/>
            <a:ext cx="2285" cy="145511"/>
          </a:xfrm>
          <a:custGeom>
            <a:avLst/>
            <a:gdLst>
              <a:gd name="T0" fmla="*/ 0 w 10"/>
              <a:gd name="T1" fmla="*/ 0 h 640"/>
              <a:gd name="T2" fmla="*/ 0 w 10"/>
              <a:gd name="T3" fmla="*/ 0 h 640"/>
              <a:gd name="T4" fmla="*/ 0 w 10"/>
              <a:gd name="T5" fmla="*/ 0 h 640"/>
              <a:gd name="T6" fmla="*/ 0 w 10"/>
              <a:gd name="T7" fmla="*/ 0 h 640"/>
              <a:gd name="T8" fmla="*/ 0 w 10"/>
              <a:gd name="T9" fmla="*/ 0 h 640"/>
              <a:gd name="T10" fmla="*/ 0 60000 65536"/>
              <a:gd name="T11" fmla="*/ 0 60000 65536"/>
              <a:gd name="T12" fmla="*/ 0 60000 65536"/>
              <a:gd name="T13" fmla="*/ 0 60000 65536"/>
              <a:gd name="T14" fmla="*/ 0 60000 65536"/>
              <a:gd name="T15" fmla="*/ 0 w 10"/>
              <a:gd name="T16" fmla="*/ 0 h 640"/>
              <a:gd name="T17" fmla="*/ 10 w 10"/>
              <a:gd name="T18" fmla="*/ 640 h 640"/>
            </a:gdLst>
            <a:ahLst/>
            <a:cxnLst>
              <a:cxn ang="T10">
                <a:pos x="T0" y="T1"/>
              </a:cxn>
              <a:cxn ang="T11">
                <a:pos x="T2" y="T3"/>
              </a:cxn>
              <a:cxn ang="T12">
                <a:pos x="T4" y="T5"/>
              </a:cxn>
              <a:cxn ang="T13">
                <a:pos x="T6" y="T7"/>
              </a:cxn>
              <a:cxn ang="T14">
                <a:pos x="T8" y="T9"/>
              </a:cxn>
            </a:cxnLst>
            <a:rect l="T15" t="T16" r="T17" b="T18"/>
            <a:pathLst>
              <a:path w="10" h="640">
                <a:moveTo>
                  <a:pt x="2" y="6"/>
                </a:moveTo>
                <a:lnTo>
                  <a:pt x="10" y="0"/>
                </a:lnTo>
                <a:lnTo>
                  <a:pt x="10" y="632"/>
                </a:lnTo>
                <a:lnTo>
                  <a:pt x="0" y="640"/>
                </a:lnTo>
                <a:lnTo>
                  <a:pt x="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 name="Freeform 1597"/>
          <p:cNvSpPr>
            <a:spLocks/>
          </p:cNvSpPr>
          <p:nvPr/>
        </p:nvSpPr>
        <p:spPr bwMode="auto">
          <a:xfrm>
            <a:off x="3083508" y="3214527"/>
            <a:ext cx="175960" cy="95300"/>
          </a:xfrm>
          <a:custGeom>
            <a:avLst/>
            <a:gdLst>
              <a:gd name="T0" fmla="*/ 0 w 716"/>
              <a:gd name="T1" fmla="*/ 0 h 416"/>
              <a:gd name="T2" fmla="*/ 0 w 716"/>
              <a:gd name="T3" fmla="*/ 0 h 416"/>
              <a:gd name="T4" fmla="*/ 0 w 716"/>
              <a:gd name="T5" fmla="*/ 0 h 416"/>
              <a:gd name="T6" fmla="*/ 0 w 716"/>
              <a:gd name="T7" fmla="*/ 0 h 416"/>
              <a:gd name="T8" fmla="*/ 0 w 716"/>
              <a:gd name="T9" fmla="*/ 0 h 416"/>
              <a:gd name="T10" fmla="*/ 0 60000 65536"/>
              <a:gd name="T11" fmla="*/ 0 60000 65536"/>
              <a:gd name="T12" fmla="*/ 0 60000 65536"/>
              <a:gd name="T13" fmla="*/ 0 60000 65536"/>
              <a:gd name="T14" fmla="*/ 0 60000 65536"/>
              <a:gd name="T15" fmla="*/ 0 w 716"/>
              <a:gd name="T16" fmla="*/ 0 h 416"/>
              <a:gd name="T17" fmla="*/ 716 w 716"/>
              <a:gd name="T18" fmla="*/ 416 h 416"/>
            </a:gdLst>
            <a:ahLst/>
            <a:cxnLst>
              <a:cxn ang="T10">
                <a:pos x="T0" y="T1"/>
              </a:cxn>
              <a:cxn ang="T11">
                <a:pos x="T2" y="T3"/>
              </a:cxn>
              <a:cxn ang="T12">
                <a:pos x="T4" y="T5"/>
              </a:cxn>
              <a:cxn ang="T13">
                <a:pos x="T6" y="T7"/>
              </a:cxn>
              <a:cxn ang="T14">
                <a:pos x="T8" y="T9"/>
              </a:cxn>
            </a:cxnLst>
            <a:rect l="T15" t="T16" r="T17" b="T18"/>
            <a:pathLst>
              <a:path w="716" h="416">
                <a:moveTo>
                  <a:pt x="0" y="216"/>
                </a:moveTo>
                <a:lnTo>
                  <a:pt x="372" y="0"/>
                </a:lnTo>
                <a:lnTo>
                  <a:pt x="716" y="200"/>
                </a:lnTo>
                <a:lnTo>
                  <a:pt x="346" y="416"/>
                </a:lnTo>
                <a:lnTo>
                  <a:pt x="0" y="21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 name="Freeform 1598"/>
          <p:cNvSpPr>
            <a:spLocks/>
          </p:cNvSpPr>
          <p:nvPr/>
        </p:nvSpPr>
        <p:spPr bwMode="auto">
          <a:xfrm>
            <a:off x="3083508" y="3263714"/>
            <a:ext cx="85695" cy="46113"/>
          </a:xfrm>
          <a:custGeom>
            <a:avLst/>
            <a:gdLst>
              <a:gd name="T0" fmla="*/ 0 w 350"/>
              <a:gd name="T1" fmla="*/ 0 h 202"/>
              <a:gd name="T2" fmla="*/ 0 w 350"/>
              <a:gd name="T3" fmla="*/ 0 h 202"/>
              <a:gd name="T4" fmla="*/ 0 w 350"/>
              <a:gd name="T5" fmla="*/ 0 h 202"/>
              <a:gd name="T6" fmla="*/ 0 w 350"/>
              <a:gd name="T7" fmla="*/ 0 h 202"/>
              <a:gd name="T8" fmla="*/ 0 w 350"/>
              <a:gd name="T9" fmla="*/ 0 h 202"/>
              <a:gd name="T10" fmla="*/ 0 60000 65536"/>
              <a:gd name="T11" fmla="*/ 0 60000 65536"/>
              <a:gd name="T12" fmla="*/ 0 60000 65536"/>
              <a:gd name="T13" fmla="*/ 0 60000 65536"/>
              <a:gd name="T14" fmla="*/ 0 60000 65536"/>
              <a:gd name="T15" fmla="*/ 0 w 350"/>
              <a:gd name="T16" fmla="*/ 0 h 202"/>
              <a:gd name="T17" fmla="*/ 350 w 350"/>
              <a:gd name="T18" fmla="*/ 202 h 202"/>
            </a:gdLst>
            <a:ahLst/>
            <a:cxnLst>
              <a:cxn ang="T10">
                <a:pos x="T0" y="T1"/>
              </a:cxn>
              <a:cxn ang="T11">
                <a:pos x="T2" y="T3"/>
              </a:cxn>
              <a:cxn ang="T12">
                <a:pos x="T4" y="T5"/>
              </a:cxn>
              <a:cxn ang="T13">
                <a:pos x="T6" y="T7"/>
              </a:cxn>
              <a:cxn ang="T14">
                <a:pos x="T8" y="T9"/>
              </a:cxn>
            </a:cxnLst>
            <a:rect l="T15" t="T16" r="T17" b="T18"/>
            <a:pathLst>
              <a:path w="350" h="202">
                <a:moveTo>
                  <a:pt x="0" y="2"/>
                </a:moveTo>
                <a:lnTo>
                  <a:pt x="4" y="0"/>
                </a:lnTo>
                <a:lnTo>
                  <a:pt x="350" y="200"/>
                </a:lnTo>
                <a:lnTo>
                  <a:pt x="346" y="202"/>
                </a:lnTo>
                <a:lnTo>
                  <a:pt x="0" y="2"/>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 name="Freeform 1599"/>
          <p:cNvSpPr>
            <a:spLocks/>
          </p:cNvSpPr>
          <p:nvPr/>
        </p:nvSpPr>
        <p:spPr bwMode="auto">
          <a:xfrm>
            <a:off x="3096077" y="3423572"/>
            <a:ext cx="57130" cy="29717"/>
          </a:xfrm>
          <a:custGeom>
            <a:avLst/>
            <a:gdLst>
              <a:gd name="T0" fmla="*/ 0 w 232"/>
              <a:gd name="T1" fmla="*/ 0 h 136"/>
              <a:gd name="T2" fmla="*/ 0 w 232"/>
              <a:gd name="T3" fmla="*/ 0 h 136"/>
              <a:gd name="T4" fmla="*/ 0 w 232"/>
              <a:gd name="T5" fmla="*/ 0 h 136"/>
              <a:gd name="T6" fmla="*/ 0 w 232"/>
              <a:gd name="T7" fmla="*/ 0 h 136"/>
              <a:gd name="T8" fmla="*/ 0 w 232"/>
              <a:gd name="T9" fmla="*/ 0 h 136"/>
              <a:gd name="T10" fmla="*/ 0 60000 65536"/>
              <a:gd name="T11" fmla="*/ 0 60000 65536"/>
              <a:gd name="T12" fmla="*/ 0 60000 65536"/>
              <a:gd name="T13" fmla="*/ 0 60000 65536"/>
              <a:gd name="T14" fmla="*/ 0 60000 65536"/>
              <a:gd name="T15" fmla="*/ 0 w 232"/>
              <a:gd name="T16" fmla="*/ 0 h 136"/>
              <a:gd name="T17" fmla="*/ 232 w 232"/>
              <a:gd name="T18" fmla="*/ 136 h 136"/>
            </a:gdLst>
            <a:ahLst/>
            <a:cxnLst>
              <a:cxn ang="T10">
                <a:pos x="T0" y="T1"/>
              </a:cxn>
              <a:cxn ang="T11">
                <a:pos x="T2" y="T3"/>
              </a:cxn>
              <a:cxn ang="T12">
                <a:pos x="T4" y="T5"/>
              </a:cxn>
              <a:cxn ang="T13">
                <a:pos x="T6" y="T7"/>
              </a:cxn>
              <a:cxn ang="T14">
                <a:pos x="T8" y="T9"/>
              </a:cxn>
            </a:cxnLst>
            <a:rect l="T15" t="T16" r="T17" b="T18"/>
            <a:pathLst>
              <a:path w="232" h="136">
                <a:moveTo>
                  <a:pt x="0" y="8"/>
                </a:moveTo>
                <a:lnTo>
                  <a:pt x="10" y="0"/>
                </a:lnTo>
                <a:lnTo>
                  <a:pt x="232" y="130"/>
                </a:lnTo>
                <a:lnTo>
                  <a:pt x="224" y="136"/>
                </a:lnTo>
                <a:lnTo>
                  <a:pt x="0" y="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7" name="Freeform 1600"/>
          <p:cNvSpPr>
            <a:spLocks noEditPoints="1"/>
          </p:cNvSpPr>
          <p:nvPr/>
        </p:nvSpPr>
        <p:spPr bwMode="auto">
          <a:xfrm>
            <a:off x="3083508" y="3263714"/>
            <a:ext cx="84552" cy="208020"/>
          </a:xfrm>
          <a:custGeom>
            <a:avLst/>
            <a:gdLst>
              <a:gd name="T0" fmla="*/ 0 w 346"/>
              <a:gd name="T1" fmla="*/ 0 h 916"/>
              <a:gd name="T2" fmla="*/ 0 w 346"/>
              <a:gd name="T3" fmla="*/ 0 h 916"/>
              <a:gd name="T4" fmla="*/ 0 w 346"/>
              <a:gd name="T5" fmla="*/ 0 h 916"/>
              <a:gd name="T6" fmla="*/ 0 w 346"/>
              <a:gd name="T7" fmla="*/ 0 h 916"/>
              <a:gd name="T8" fmla="*/ 0 w 346"/>
              <a:gd name="T9" fmla="*/ 0 h 916"/>
              <a:gd name="T10" fmla="*/ 0 w 346"/>
              <a:gd name="T11" fmla="*/ 0 h 916"/>
              <a:gd name="T12" fmla="*/ 0 w 346"/>
              <a:gd name="T13" fmla="*/ 0 h 916"/>
              <a:gd name="T14" fmla="*/ 0 w 346"/>
              <a:gd name="T15" fmla="*/ 0 h 916"/>
              <a:gd name="T16" fmla="*/ 0 w 346"/>
              <a:gd name="T17" fmla="*/ 0 h 916"/>
              <a:gd name="T18" fmla="*/ 0 w 346"/>
              <a:gd name="T19" fmla="*/ 0 h 9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46"/>
              <a:gd name="T31" fmla="*/ 0 h 916"/>
              <a:gd name="T32" fmla="*/ 346 w 346"/>
              <a:gd name="T33" fmla="*/ 916 h 91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46" h="916">
                <a:moveTo>
                  <a:pt x="0" y="0"/>
                </a:moveTo>
                <a:lnTo>
                  <a:pt x="0" y="716"/>
                </a:lnTo>
                <a:lnTo>
                  <a:pt x="346" y="916"/>
                </a:lnTo>
                <a:lnTo>
                  <a:pt x="346" y="200"/>
                </a:lnTo>
                <a:lnTo>
                  <a:pt x="0" y="0"/>
                </a:lnTo>
                <a:close/>
                <a:moveTo>
                  <a:pt x="276" y="834"/>
                </a:moveTo>
                <a:lnTo>
                  <a:pt x="52" y="706"/>
                </a:lnTo>
                <a:lnTo>
                  <a:pt x="54" y="72"/>
                </a:lnTo>
                <a:lnTo>
                  <a:pt x="276" y="200"/>
                </a:lnTo>
                <a:lnTo>
                  <a:pt x="276" y="834"/>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8" name="Freeform 1601"/>
          <p:cNvSpPr>
            <a:spLocks/>
          </p:cNvSpPr>
          <p:nvPr/>
        </p:nvSpPr>
        <p:spPr bwMode="auto">
          <a:xfrm>
            <a:off x="3114359" y="3284209"/>
            <a:ext cx="18282" cy="12297"/>
          </a:xfrm>
          <a:custGeom>
            <a:avLst/>
            <a:gdLst>
              <a:gd name="T0" fmla="*/ 0 w 76"/>
              <a:gd name="T1" fmla="*/ 0 h 56"/>
              <a:gd name="T2" fmla="*/ 0 w 76"/>
              <a:gd name="T3" fmla="*/ 0 h 56"/>
              <a:gd name="T4" fmla="*/ 0 w 76"/>
              <a:gd name="T5" fmla="*/ 0 h 56"/>
              <a:gd name="T6" fmla="*/ 0 w 76"/>
              <a:gd name="T7" fmla="*/ 0 h 56"/>
              <a:gd name="T8" fmla="*/ 0 w 76"/>
              <a:gd name="T9" fmla="*/ 0 h 56"/>
              <a:gd name="T10" fmla="*/ 0 60000 65536"/>
              <a:gd name="T11" fmla="*/ 0 60000 65536"/>
              <a:gd name="T12" fmla="*/ 0 60000 65536"/>
              <a:gd name="T13" fmla="*/ 0 60000 65536"/>
              <a:gd name="T14" fmla="*/ 0 60000 65536"/>
              <a:gd name="T15" fmla="*/ 0 w 76"/>
              <a:gd name="T16" fmla="*/ 0 h 56"/>
              <a:gd name="T17" fmla="*/ 76 w 76"/>
              <a:gd name="T18" fmla="*/ 56 h 56"/>
            </a:gdLst>
            <a:ahLst/>
            <a:cxnLst>
              <a:cxn ang="T10">
                <a:pos x="T0" y="T1"/>
              </a:cxn>
              <a:cxn ang="T11">
                <a:pos x="T2" y="T3"/>
              </a:cxn>
              <a:cxn ang="T12">
                <a:pos x="T4" y="T5"/>
              </a:cxn>
              <a:cxn ang="T13">
                <a:pos x="T6" y="T7"/>
              </a:cxn>
              <a:cxn ang="T14">
                <a:pos x="T8" y="T9"/>
              </a:cxn>
            </a:cxnLst>
            <a:rect l="T15" t="T16" r="T17" b="T18"/>
            <a:pathLst>
              <a:path w="76" h="56">
                <a:moveTo>
                  <a:pt x="76" y="44"/>
                </a:moveTo>
                <a:lnTo>
                  <a:pt x="76" y="56"/>
                </a:lnTo>
                <a:lnTo>
                  <a:pt x="0" y="12"/>
                </a:lnTo>
                <a:lnTo>
                  <a:pt x="0" y="0"/>
                </a:lnTo>
                <a:lnTo>
                  <a:pt x="76" y="44"/>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9" name="Freeform 1602"/>
          <p:cNvSpPr>
            <a:spLocks/>
          </p:cNvSpPr>
          <p:nvPr/>
        </p:nvSpPr>
        <p:spPr bwMode="auto">
          <a:xfrm>
            <a:off x="3114359" y="3283184"/>
            <a:ext cx="19424" cy="11272"/>
          </a:xfrm>
          <a:custGeom>
            <a:avLst/>
            <a:gdLst>
              <a:gd name="T0" fmla="*/ 0 w 80"/>
              <a:gd name="T1" fmla="*/ 0 h 46"/>
              <a:gd name="T2" fmla="*/ 0 w 80"/>
              <a:gd name="T3" fmla="*/ 0 h 46"/>
              <a:gd name="T4" fmla="*/ 0 w 80"/>
              <a:gd name="T5" fmla="*/ 0 h 46"/>
              <a:gd name="T6" fmla="*/ 0 w 80"/>
              <a:gd name="T7" fmla="*/ 0 h 46"/>
              <a:gd name="T8" fmla="*/ 0 w 80"/>
              <a:gd name="T9" fmla="*/ 0 h 46"/>
              <a:gd name="T10" fmla="*/ 0 60000 65536"/>
              <a:gd name="T11" fmla="*/ 0 60000 65536"/>
              <a:gd name="T12" fmla="*/ 0 60000 65536"/>
              <a:gd name="T13" fmla="*/ 0 60000 65536"/>
              <a:gd name="T14" fmla="*/ 0 60000 65536"/>
              <a:gd name="T15" fmla="*/ 0 w 80"/>
              <a:gd name="T16" fmla="*/ 0 h 46"/>
              <a:gd name="T17" fmla="*/ 80 w 80"/>
              <a:gd name="T18" fmla="*/ 46 h 46"/>
            </a:gdLst>
            <a:ahLst/>
            <a:cxnLst>
              <a:cxn ang="T10">
                <a:pos x="T0" y="T1"/>
              </a:cxn>
              <a:cxn ang="T11">
                <a:pos x="T2" y="T3"/>
              </a:cxn>
              <a:cxn ang="T12">
                <a:pos x="T4" y="T5"/>
              </a:cxn>
              <a:cxn ang="T13">
                <a:pos x="T6" y="T7"/>
              </a:cxn>
              <a:cxn ang="T14">
                <a:pos x="T8" y="T9"/>
              </a:cxn>
            </a:cxnLst>
            <a:rect l="T15" t="T16" r="T17" b="T18"/>
            <a:pathLst>
              <a:path w="80" h="46">
                <a:moveTo>
                  <a:pt x="0" y="2"/>
                </a:moveTo>
                <a:lnTo>
                  <a:pt x="6" y="0"/>
                </a:lnTo>
                <a:lnTo>
                  <a:pt x="80" y="44"/>
                </a:lnTo>
                <a:lnTo>
                  <a:pt x="76" y="46"/>
                </a:lnTo>
                <a:lnTo>
                  <a:pt x="0" y="2"/>
                </a:lnTo>
                <a:close/>
              </a:path>
            </a:pathLst>
          </a:custGeom>
          <a:solidFill>
            <a:srgbClr val="FFD63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0" name="Freeform 1603"/>
          <p:cNvSpPr>
            <a:spLocks/>
          </p:cNvSpPr>
          <p:nvPr/>
        </p:nvSpPr>
        <p:spPr bwMode="auto">
          <a:xfrm>
            <a:off x="3132640" y="3293432"/>
            <a:ext cx="1143" cy="3074"/>
          </a:xfrm>
          <a:custGeom>
            <a:avLst/>
            <a:gdLst>
              <a:gd name="T0" fmla="*/ 0 w 4"/>
              <a:gd name="T1" fmla="*/ 0 h 14"/>
              <a:gd name="T2" fmla="*/ 0 w 4"/>
              <a:gd name="T3" fmla="*/ 0 h 14"/>
              <a:gd name="T4" fmla="*/ 0 w 4"/>
              <a:gd name="T5" fmla="*/ 0 h 14"/>
              <a:gd name="T6" fmla="*/ 0 w 4"/>
              <a:gd name="T7" fmla="*/ 0 h 14"/>
              <a:gd name="T8" fmla="*/ 0 w 4"/>
              <a:gd name="T9" fmla="*/ 0 h 14"/>
              <a:gd name="T10" fmla="*/ 0 60000 65536"/>
              <a:gd name="T11" fmla="*/ 0 60000 65536"/>
              <a:gd name="T12" fmla="*/ 0 60000 65536"/>
              <a:gd name="T13" fmla="*/ 0 60000 65536"/>
              <a:gd name="T14" fmla="*/ 0 60000 65536"/>
              <a:gd name="T15" fmla="*/ 0 w 4"/>
              <a:gd name="T16" fmla="*/ 0 h 14"/>
              <a:gd name="T17" fmla="*/ 4 w 4"/>
              <a:gd name="T18" fmla="*/ 14 h 14"/>
            </a:gdLst>
            <a:ahLst/>
            <a:cxnLst>
              <a:cxn ang="T10">
                <a:pos x="T0" y="T1"/>
              </a:cxn>
              <a:cxn ang="T11">
                <a:pos x="T2" y="T3"/>
              </a:cxn>
              <a:cxn ang="T12">
                <a:pos x="T4" y="T5"/>
              </a:cxn>
              <a:cxn ang="T13">
                <a:pos x="T6" y="T7"/>
              </a:cxn>
              <a:cxn ang="T14">
                <a:pos x="T8" y="T9"/>
              </a:cxn>
            </a:cxnLst>
            <a:rect l="T15" t="T16" r="T17" b="T18"/>
            <a:pathLst>
              <a:path w="4" h="14">
                <a:moveTo>
                  <a:pt x="0" y="2"/>
                </a:moveTo>
                <a:lnTo>
                  <a:pt x="4" y="0"/>
                </a:lnTo>
                <a:lnTo>
                  <a:pt x="4" y="12"/>
                </a:lnTo>
                <a:lnTo>
                  <a:pt x="0" y="14"/>
                </a:lnTo>
                <a:lnTo>
                  <a:pt x="0" y="2"/>
                </a:lnTo>
                <a:close/>
              </a:path>
            </a:pathLst>
          </a:custGeom>
          <a:solidFill>
            <a:srgbClr val="B3821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nvGrpSpPr>
          <p:cNvPr id="101" name="Group 1604"/>
          <p:cNvGrpSpPr>
            <a:grpSpLocks/>
          </p:cNvGrpSpPr>
          <p:nvPr/>
        </p:nvGrpSpPr>
        <p:grpSpPr bwMode="auto">
          <a:xfrm>
            <a:off x="3254898" y="3318025"/>
            <a:ext cx="186244" cy="267454"/>
            <a:chOff x="1743" y="2678"/>
            <a:chExt cx="754" cy="1172"/>
          </a:xfrm>
        </p:grpSpPr>
        <p:sp>
          <p:nvSpPr>
            <p:cNvPr id="380" name="Freeform 1605"/>
            <p:cNvSpPr>
              <a:spLocks/>
            </p:cNvSpPr>
            <p:nvPr/>
          </p:nvSpPr>
          <p:spPr bwMode="auto">
            <a:xfrm>
              <a:off x="1743" y="2678"/>
              <a:ext cx="754" cy="1172"/>
            </a:xfrm>
            <a:custGeom>
              <a:avLst/>
              <a:gdLst>
                <a:gd name="T0" fmla="*/ 390 w 754"/>
                <a:gd name="T1" fmla="*/ 0 h 1172"/>
                <a:gd name="T2" fmla="*/ 0 w 754"/>
                <a:gd name="T3" fmla="*/ 228 h 1172"/>
                <a:gd name="T4" fmla="*/ 0 w 754"/>
                <a:gd name="T5" fmla="*/ 964 h 1172"/>
                <a:gd name="T6" fmla="*/ 358 w 754"/>
                <a:gd name="T7" fmla="*/ 1172 h 1172"/>
                <a:gd name="T8" fmla="*/ 364 w 754"/>
                <a:gd name="T9" fmla="*/ 1172 h 1172"/>
                <a:gd name="T10" fmla="*/ 364 w 754"/>
                <a:gd name="T11" fmla="*/ 1172 h 1172"/>
                <a:gd name="T12" fmla="*/ 368 w 754"/>
                <a:gd name="T13" fmla="*/ 1172 h 1172"/>
                <a:gd name="T14" fmla="*/ 376 w 754"/>
                <a:gd name="T15" fmla="*/ 1168 h 1172"/>
                <a:gd name="T16" fmla="*/ 430 w 754"/>
                <a:gd name="T17" fmla="*/ 1136 h 1172"/>
                <a:gd name="T18" fmla="*/ 754 w 754"/>
                <a:gd name="T19" fmla="*/ 948 h 1172"/>
                <a:gd name="T20" fmla="*/ 754 w 754"/>
                <a:gd name="T21" fmla="*/ 212 h 1172"/>
                <a:gd name="T22" fmla="*/ 390 w 754"/>
                <a:gd name="T23" fmla="*/ 0 h 11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54"/>
                <a:gd name="T37" fmla="*/ 0 h 1172"/>
                <a:gd name="T38" fmla="*/ 754 w 754"/>
                <a:gd name="T39" fmla="*/ 1172 h 117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54" h="1172">
                  <a:moveTo>
                    <a:pt x="390" y="0"/>
                  </a:moveTo>
                  <a:lnTo>
                    <a:pt x="0" y="228"/>
                  </a:lnTo>
                  <a:lnTo>
                    <a:pt x="0" y="964"/>
                  </a:lnTo>
                  <a:lnTo>
                    <a:pt x="358" y="1172"/>
                  </a:lnTo>
                  <a:lnTo>
                    <a:pt x="364" y="1172"/>
                  </a:lnTo>
                  <a:lnTo>
                    <a:pt x="368" y="1172"/>
                  </a:lnTo>
                  <a:lnTo>
                    <a:pt x="376" y="1168"/>
                  </a:lnTo>
                  <a:lnTo>
                    <a:pt x="430" y="1136"/>
                  </a:lnTo>
                  <a:lnTo>
                    <a:pt x="754" y="948"/>
                  </a:lnTo>
                  <a:lnTo>
                    <a:pt x="754" y="212"/>
                  </a:lnTo>
                  <a:lnTo>
                    <a:pt x="3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1" name="Freeform 1606"/>
            <p:cNvSpPr>
              <a:spLocks/>
            </p:cNvSpPr>
            <p:nvPr/>
          </p:nvSpPr>
          <p:spPr bwMode="auto">
            <a:xfrm>
              <a:off x="1761" y="3416"/>
              <a:ext cx="716" cy="416"/>
            </a:xfrm>
            <a:custGeom>
              <a:avLst/>
              <a:gdLst>
                <a:gd name="T0" fmla="*/ 0 w 716"/>
                <a:gd name="T1" fmla="*/ 216 h 416"/>
                <a:gd name="T2" fmla="*/ 372 w 716"/>
                <a:gd name="T3" fmla="*/ 0 h 416"/>
                <a:gd name="T4" fmla="*/ 716 w 716"/>
                <a:gd name="T5" fmla="*/ 200 h 416"/>
                <a:gd name="T6" fmla="*/ 346 w 716"/>
                <a:gd name="T7" fmla="*/ 416 h 416"/>
                <a:gd name="T8" fmla="*/ 0 w 716"/>
                <a:gd name="T9" fmla="*/ 216 h 416"/>
                <a:gd name="T10" fmla="*/ 0 60000 65536"/>
                <a:gd name="T11" fmla="*/ 0 60000 65536"/>
                <a:gd name="T12" fmla="*/ 0 60000 65536"/>
                <a:gd name="T13" fmla="*/ 0 60000 65536"/>
                <a:gd name="T14" fmla="*/ 0 60000 65536"/>
                <a:gd name="T15" fmla="*/ 0 w 716"/>
                <a:gd name="T16" fmla="*/ 0 h 416"/>
                <a:gd name="T17" fmla="*/ 716 w 716"/>
                <a:gd name="T18" fmla="*/ 416 h 416"/>
              </a:gdLst>
              <a:ahLst/>
              <a:cxnLst>
                <a:cxn ang="T10">
                  <a:pos x="T0" y="T1"/>
                </a:cxn>
                <a:cxn ang="T11">
                  <a:pos x="T2" y="T3"/>
                </a:cxn>
                <a:cxn ang="T12">
                  <a:pos x="T4" y="T5"/>
                </a:cxn>
                <a:cxn ang="T13">
                  <a:pos x="T6" y="T7"/>
                </a:cxn>
                <a:cxn ang="T14">
                  <a:pos x="T8" y="T9"/>
                </a:cxn>
              </a:cxnLst>
              <a:rect l="T15" t="T16" r="T17" b="T18"/>
              <a:pathLst>
                <a:path w="716" h="416">
                  <a:moveTo>
                    <a:pt x="0" y="216"/>
                  </a:moveTo>
                  <a:lnTo>
                    <a:pt x="372" y="0"/>
                  </a:lnTo>
                  <a:lnTo>
                    <a:pt x="716" y="200"/>
                  </a:lnTo>
                  <a:lnTo>
                    <a:pt x="346" y="416"/>
                  </a:lnTo>
                  <a:lnTo>
                    <a:pt x="0"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2" name="Freeform 1607"/>
            <p:cNvSpPr>
              <a:spLocks/>
            </p:cNvSpPr>
            <p:nvPr/>
          </p:nvSpPr>
          <p:spPr bwMode="auto">
            <a:xfrm>
              <a:off x="1761" y="2700"/>
              <a:ext cx="372" cy="932"/>
            </a:xfrm>
            <a:custGeom>
              <a:avLst/>
              <a:gdLst>
                <a:gd name="T0" fmla="*/ 0 w 372"/>
                <a:gd name="T1" fmla="*/ 216 h 932"/>
                <a:gd name="T2" fmla="*/ 372 w 372"/>
                <a:gd name="T3" fmla="*/ 0 h 932"/>
                <a:gd name="T4" fmla="*/ 372 w 372"/>
                <a:gd name="T5" fmla="*/ 716 h 932"/>
                <a:gd name="T6" fmla="*/ 0 w 372"/>
                <a:gd name="T7" fmla="*/ 932 h 932"/>
                <a:gd name="T8" fmla="*/ 0 w 372"/>
                <a:gd name="T9" fmla="*/ 216 h 932"/>
                <a:gd name="T10" fmla="*/ 0 60000 65536"/>
                <a:gd name="T11" fmla="*/ 0 60000 65536"/>
                <a:gd name="T12" fmla="*/ 0 60000 65536"/>
                <a:gd name="T13" fmla="*/ 0 60000 65536"/>
                <a:gd name="T14" fmla="*/ 0 60000 65536"/>
                <a:gd name="T15" fmla="*/ 0 w 372"/>
                <a:gd name="T16" fmla="*/ 0 h 932"/>
                <a:gd name="T17" fmla="*/ 372 w 372"/>
                <a:gd name="T18" fmla="*/ 932 h 932"/>
              </a:gdLst>
              <a:ahLst/>
              <a:cxnLst>
                <a:cxn ang="T10">
                  <a:pos x="T0" y="T1"/>
                </a:cxn>
                <a:cxn ang="T11">
                  <a:pos x="T2" y="T3"/>
                </a:cxn>
                <a:cxn ang="T12">
                  <a:pos x="T4" y="T5"/>
                </a:cxn>
                <a:cxn ang="T13">
                  <a:pos x="T6" y="T7"/>
                </a:cxn>
                <a:cxn ang="T14">
                  <a:pos x="T8" y="T9"/>
                </a:cxn>
              </a:cxnLst>
              <a:rect l="T15" t="T16" r="T17" b="T18"/>
              <a:pathLst>
                <a:path w="372" h="932">
                  <a:moveTo>
                    <a:pt x="0" y="216"/>
                  </a:moveTo>
                  <a:lnTo>
                    <a:pt x="372" y="0"/>
                  </a:lnTo>
                  <a:lnTo>
                    <a:pt x="372" y="716"/>
                  </a:lnTo>
                  <a:lnTo>
                    <a:pt x="0" y="932"/>
                  </a:lnTo>
                  <a:lnTo>
                    <a:pt x="0"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3" name="Freeform 1608"/>
            <p:cNvSpPr>
              <a:spLocks/>
            </p:cNvSpPr>
            <p:nvPr/>
          </p:nvSpPr>
          <p:spPr bwMode="auto">
            <a:xfrm>
              <a:off x="2123" y="3504"/>
              <a:ext cx="340" cy="242"/>
            </a:xfrm>
            <a:custGeom>
              <a:avLst/>
              <a:gdLst>
                <a:gd name="T0" fmla="*/ 0 w 340"/>
                <a:gd name="T1" fmla="*/ 198 h 242"/>
                <a:gd name="T2" fmla="*/ 340 w 340"/>
                <a:gd name="T3" fmla="*/ 0 h 242"/>
                <a:gd name="T4" fmla="*/ 340 w 340"/>
                <a:gd name="T5" fmla="*/ 46 h 242"/>
                <a:gd name="T6" fmla="*/ 0 w 340"/>
                <a:gd name="T7" fmla="*/ 242 h 242"/>
                <a:gd name="T8" fmla="*/ 0 w 340"/>
                <a:gd name="T9" fmla="*/ 198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8"/>
                  </a:moveTo>
                  <a:lnTo>
                    <a:pt x="340" y="0"/>
                  </a:lnTo>
                  <a:lnTo>
                    <a:pt x="340" y="46"/>
                  </a:lnTo>
                  <a:lnTo>
                    <a:pt x="0" y="242"/>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4" name="Freeform 1609"/>
            <p:cNvSpPr>
              <a:spLocks/>
            </p:cNvSpPr>
            <p:nvPr/>
          </p:nvSpPr>
          <p:spPr bwMode="auto">
            <a:xfrm>
              <a:off x="1827" y="3332"/>
              <a:ext cx="636" cy="370"/>
            </a:xfrm>
            <a:custGeom>
              <a:avLst/>
              <a:gdLst>
                <a:gd name="T0" fmla="*/ 0 w 636"/>
                <a:gd name="T1" fmla="*/ 198 h 370"/>
                <a:gd name="T2" fmla="*/ 338 w 636"/>
                <a:gd name="T3" fmla="*/ 0 h 370"/>
                <a:gd name="T4" fmla="*/ 636 w 636"/>
                <a:gd name="T5" fmla="*/ 172 h 370"/>
                <a:gd name="T6" fmla="*/ 296 w 636"/>
                <a:gd name="T7" fmla="*/ 370 h 370"/>
                <a:gd name="T8" fmla="*/ 0 w 636"/>
                <a:gd name="T9" fmla="*/ 198 h 370"/>
                <a:gd name="T10" fmla="*/ 0 60000 65536"/>
                <a:gd name="T11" fmla="*/ 0 60000 65536"/>
                <a:gd name="T12" fmla="*/ 0 60000 65536"/>
                <a:gd name="T13" fmla="*/ 0 60000 65536"/>
                <a:gd name="T14" fmla="*/ 0 60000 65536"/>
                <a:gd name="T15" fmla="*/ 0 w 636"/>
                <a:gd name="T16" fmla="*/ 0 h 370"/>
                <a:gd name="T17" fmla="*/ 636 w 636"/>
                <a:gd name="T18" fmla="*/ 370 h 370"/>
              </a:gdLst>
              <a:ahLst/>
              <a:cxnLst>
                <a:cxn ang="T10">
                  <a:pos x="T0" y="T1"/>
                </a:cxn>
                <a:cxn ang="T11">
                  <a:pos x="T2" y="T3"/>
                </a:cxn>
                <a:cxn ang="T12">
                  <a:pos x="T4" y="T5"/>
                </a:cxn>
                <a:cxn ang="T13">
                  <a:pos x="T6" y="T7"/>
                </a:cxn>
                <a:cxn ang="T14">
                  <a:pos x="T8" y="T9"/>
                </a:cxn>
              </a:cxnLst>
              <a:rect l="T15" t="T16" r="T17" b="T18"/>
              <a:pathLst>
                <a:path w="636" h="370">
                  <a:moveTo>
                    <a:pt x="0" y="198"/>
                  </a:moveTo>
                  <a:lnTo>
                    <a:pt x="338" y="0"/>
                  </a:lnTo>
                  <a:lnTo>
                    <a:pt x="636" y="172"/>
                  </a:lnTo>
                  <a:lnTo>
                    <a:pt x="296" y="370"/>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5" name="Freeform 1610"/>
            <p:cNvSpPr>
              <a:spLocks/>
            </p:cNvSpPr>
            <p:nvPr/>
          </p:nvSpPr>
          <p:spPr bwMode="auto">
            <a:xfrm>
              <a:off x="1827" y="3530"/>
              <a:ext cx="296" cy="216"/>
            </a:xfrm>
            <a:custGeom>
              <a:avLst/>
              <a:gdLst>
                <a:gd name="T0" fmla="*/ 296 w 296"/>
                <a:gd name="T1" fmla="*/ 172 h 216"/>
                <a:gd name="T2" fmla="*/ 296 w 296"/>
                <a:gd name="T3" fmla="*/ 216 h 216"/>
                <a:gd name="T4" fmla="*/ 0 w 296"/>
                <a:gd name="T5" fmla="*/ 44 h 216"/>
                <a:gd name="T6" fmla="*/ 0 w 296"/>
                <a:gd name="T7" fmla="*/ 0 h 216"/>
                <a:gd name="T8" fmla="*/ 296 w 296"/>
                <a:gd name="T9" fmla="*/ 172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2"/>
                  </a:moveTo>
                  <a:lnTo>
                    <a:pt x="296" y="216"/>
                  </a:lnTo>
                  <a:lnTo>
                    <a:pt x="0" y="44"/>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6" name="Freeform 1611"/>
            <p:cNvSpPr>
              <a:spLocks/>
            </p:cNvSpPr>
            <p:nvPr/>
          </p:nvSpPr>
          <p:spPr bwMode="auto">
            <a:xfrm>
              <a:off x="1847" y="3550"/>
              <a:ext cx="100" cy="72"/>
            </a:xfrm>
            <a:custGeom>
              <a:avLst/>
              <a:gdLst>
                <a:gd name="T0" fmla="*/ 0 w 100"/>
                <a:gd name="T1" fmla="*/ 16 h 72"/>
                <a:gd name="T2" fmla="*/ 0 w 100"/>
                <a:gd name="T3" fmla="*/ 0 h 72"/>
                <a:gd name="T4" fmla="*/ 100 w 100"/>
                <a:gd name="T5" fmla="*/ 58 h 72"/>
                <a:gd name="T6" fmla="*/ 100 w 100"/>
                <a:gd name="T7" fmla="*/ 72 h 72"/>
                <a:gd name="T8" fmla="*/ 0 w 100"/>
                <a:gd name="T9" fmla="*/ 16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6"/>
                  </a:moveTo>
                  <a:lnTo>
                    <a:pt x="0" y="0"/>
                  </a:lnTo>
                  <a:lnTo>
                    <a:pt x="100" y="58"/>
                  </a:lnTo>
                  <a:lnTo>
                    <a:pt x="100" y="72"/>
                  </a:lnTo>
                  <a:lnTo>
                    <a:pt x="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7" name="Freeform 1612"/>
            <p:cNvSpPr>
              <a:spLocks/>
            </p:cNvSpPr>
            <p:nvPr/>
          </p:nvSpPr>
          <p:spPr bwMode="auto">
            <a:xfrm>
              <a:off x="1847" y="3550"/>
              <a:ext cx="2" cy="16"/>
            </a:xfrm>
            <a:custGeom>
              <a:avLst/>
              <a:gdLst>
                <a:gd name="T0" fmla="*/ 0 w 2"/>
                <a:gd name="T1" fmla="*/ 16 h 16"/>
                <a:gd name="T2" fmla="*/ 2 w 2"/>
                <a:gd name="T3" fmla="*/ 14 h 16"/>
                <a:gd name="T4" fmla="*/ 2 w 2"/>
                <a:gd name="T5" fmla="*/ 2 h 16"/>
                <a:gd name="T6" fmla="*/ 0 w 2"/>
                <a:gd name="T7" fmla="*/ 0 h 16"/>
                <a:gd name="T8" fmla="*/ 0 w 2"/>
                <a:gd name="T9" fmla="*/ 16 h 16"/>
                <a:gd name="T10" fmla="*/ 0 60000 65536"/>
                <a:gd name="T11" fmla="*/ 0 60000 65536"/>
                <a:gd name="T12" fmla="*/ 0 60000 65536"/>
                <a:gd name="T13" fmla="*/ 0 60000 65536"/>
                <a:gd name="T14" fmla="*/ 0 60000 65536"/>
                <a:gd name="T15" fmla="*/ 0 w 2"/>
                <a:gd name="T16" fmla="*/ 0 h 16"/>
                <a:gd name="T17" fmla="*/ 2 w 2"/>
                <a:gd name="T18" fmla="*/ 16 h 16"/>
              </a:gdLst>
              <a:ahLst/>
              <a:cxnLst>
                <a:cxn ang="T10">
                  <a:pos x="T0" y="T1"/>
                </a:cxn>
                <a:cxn ang="T11">
                  <a:pos x="T2" y="T3"/>
                </a:cxn>
                <a:cxn ang="T12">
                  <a:pos x="T4" y="T5"/>
                </a:cxn>
                <a:cxn ang="T13">
                  <a:pos x="T6" y="T7"/>
                </a:cxn>
                <a:cxn ang="T14">
                  <a:pos x="T8" y="T9"/>
                </a:cxn>
              </a:cxnLst>
              <a:rect l="T15" t="T16" r="T17" b="T18"/>
              <a:pathLst>
                <a:path w="2" h="16">
                  <a:moveTo>
                    <a:pt x="0" y="16"/>
                  </a:moveTo>
                  <a:lnTo>
                    <a:pt x="2" y="14"/>
                  </a:lnTo>
                  <a:lnTo>
                    <a:pt x="2" y="2"/>
                  </a:lnTo>
                  <a:lnTo>
                    <a:pt x="0" y="0"/>
                  </a:lnTo>
                  <a:lnTo>
                    <a:pt x="0" y="16"/>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8" name="Freeform 1613"/>
            <p:cNvSpPr>
              <a:spLocks/>
            </p:cNvSpPr>
            <p:nvPr/>
          </p:nvSpPr>
          <p:spPr bwMode="auto">
            <a:xfrm>
              <a:off x="1847" y="3564"/>
              <a:ext cx="100" cy="58"/>
            </a:xfrm>
            <a:custGeom>
              <a:avLst/>
              <a:gdLst>
                <a:gd name="T0" fmla="*/ 100 w 100"/>
                <a:gd name="T1" fmla="*/ 58 h 58"/>
                <a:gd name="T2" fmla="*/ 100 w 100"/>
                <a:gd name="T3" fmla="*/ 56 h 58"/>
                <a:gd name="T4" fmla="*/ 2 w 100"/>
                <a:gd name="T5" fmla="*/ 0 h 58"/>
                <a:gd name="T6" fmla="*/ 0 w 100"/>
                <a:gd name="T7" fmla="*/ 2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2"/>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89" name="Freeform 1614"/>
            <p:cNvSpPr>
              <a:spLocks/>
            </p:cNvSpPr>
            <p:nvPr/>
          </p:nvSpPr>
          <p:spPr bwMode="auto">
            <a:xfrm>
              <a:off x="2109" y="3702"/>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0" name="Rectangle 1615"/>
            <p:cNvSpPr>
              <a:spLocks noChangeArrowheads="1"/>
            </p:cNvSpPr>
            <p:nvPr/>
          </p:nvSpPr>
          <p:spPr bwMode="auto">
            <a:xfrm>
              <a:off x="2109" y="370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391" name="Freeform 1616"/>
            <p:cNvSpPr>
              <a:spLocks/>
            </p:cNvSpPr>
            <p:nvPr/>
          </p:nvSpPr>
          <p:spPr bwMode="auto">
            <a:xfrm>
              <a:off x="2109" y="373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2" name="Freeform 1617"/>
            <p:cNvSpPr>
              <a:spLocks/>
            </p:cNvSpPr>
            <p:nvPr/>
          </p:nvSpPr>
          <p:spPr bwMode="auto">
            <a:xfrm>
              <a:off x="2099" y="3694"/>
              <a:ext cx="6" cy="36"/>
            </a:xfrm>
            <a:custGeom>
              <a:avLst/>
              <a:gdLst>
                <a:gd name="T0" fmla="*/ 0 w 6"/>
                <a:gd name="T1" fmla="*/ 32 h 36"/>
                <a:gd name="T2" fmla="*/ 0 w 6"/>
                <a:gd name="T3" fmla="*/ 0 h 36"/>
                <a:gd name="T4" fmla="*/ 6 w 6"/>
                <a:gd name="T5" fmla="*/ 6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6"/>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3" name="Freeform 1618"/>
            <p:cNvSpPr>
              <a:spLocks/>
            </p:cNvSpPr>
            <p:nvPr/>
          </p:nvSpPr>
          <p:spPr bwMode="auto">
            <a:xfrm>
              <a:off x="2099" y="369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4" name="Freeform 1619"/>
            <p:cNvSpPr>
              <a:spLocks/>
            </p:cNvSpPr>
            <p:nvPr/>
          </p:nvSpPr>
          <p:spPr bwMode="auto">
            <a:xfrm>
              <a:off x="2099" y="372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5" name="Freeform 1620"/>
            <p:cNvSpPr>
              <a:spLocks/>
            </p:cNvSpPr>
            <p:nvPr/>
          </p:nvSpPr>
          <p:spPr bwMode="auto">
            <a:xfrm>
              <a:off x="2087" y="368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6" name="Freeform 1621"/>
            <p:cNvSpPr>
              <a:spLocks/>
            </p:cNvSpPr>
            <p:nvPr/>
          </p:nvSpPr>
          <p:spPr bwMode="auto">
            <a:xfrm>
              <a:off x="2087" y="368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7" name="Freeform 1622"/>
            <p:cNvSpPr>
              <a:spLocks/>
            </p:cNvSpPr>
            <p:nvPr/>
          </p:nvSpPr>
          <p:spPr bwMode="auto">
            <a:xfrm>
              <a:off x="2087" y="3720"/>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8" name="Freeform 1623"/>
            <p:cNvSpPr>
              <a:spLocks/>
            </p:cNvSpPr>
            <p:nvPr/>
          </p:nvSpPr>
          <p:spPr bwMode="auto">
            <a:xfrm>
              <a:off x="2077" y="368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99" name="Freeform 1624"/>
            <p:cNvSpPr>
              <a:spLocks/>
            </p:cNvSpPr>
            <p:nvPr/>
          </p:nvSpPr>
          <p:spPr bwMode="auto">
            <a:xfrm>
              <a:off x="2077" y="36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0" name="Freeform 1625"/>
            <p:cNvSpPr>
              <a:spLocks/>
            </p:cNvSpPr>
            <p:nvPr/>
          </p:nvSpPr>
          <p:spPr bwMode="auto">
            <a:xfrm>
              <a:off x="2077" y="371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1" name="Freeform 1626"/>
            <p:cNvSpPr>
              <a:spLocks/>
            </p:cNvSpPr>
            <p:nvPr/>
          </p:nvSpPr>
          <p:spPr bwMode="auto">
            <a:xfrm>
              <a:off x="2067" y="367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2" name="Freeform 1627"/>
            <p:cNvSpPr>
              <a:spLocks/>
            </p:cNvSpPr>
            <p:nvPr/>
          </p:nvSpPr>
          <p:spPr bwMode="auto">
            <a:xfrm>
              <a:off x="2067" y="3676"/>
              <a:ext cx="2" cy="32"/>
            </a:xfrm>
            <a:custGeom>
              <a:avLst/>
              <a:gdLst>
                <a:gd name="T0" fmla="*/ 0 w 2"/>
                <a:gd name="T1" fmla="*/ 32 h 32"/>
                <a:gd name="T2" fmla="*/ 0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3" name="Freeform 1628"/>
            <p:cNvSpPr>
              <a:spLocks/>
            </p:cNvSpPr>
            <p:nvPr/>
          </p:nvSpPr>
          <p:spPr bwMode="auto">
            <a:xfrm>
              <a:off x="2067" y="3706"/>
              <a:ext cx="6" cy="6"/>
            </a:xfrm>
            <a:custGeom>
              <a:avLst/>
              <a:gdLst>
                <a:gd name="T0" fmla="*/ 6 w 6"/>
                <a:gd name="T1" fmla="*/ 6 h 6"/>
                <a:gd name="T2" fmla="*/ 6 w 6"/>
                <a:gd name="T3" fmla="*/ 4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4" name="Freeform 1629"/>
            <p:cNvSpPr>
              <a:spLocks/>
            </p:cNvSpPr>
            <p:nvPr/>
          </p:nvSpPr>
          <p:spPr bwMode="auto">
            <a:xfrm>
              <a:off x="2055" y="367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5" name="Freeform 1630"/>
            <p:cNvSpPr>
              <a:spLocks/>
            </p:cNvSpPr>
            <p:nvPr/>
          </p:nvSpPr>
          <p:spPr bwMode="auto">
            <a:xfrm>
              <a:off x="2055" y="367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6" name="Freeform 1631"/>
            <p:cNvSpPr>
              <a:spLocks/>
            </p:cNvSpPr>
            <p:nvPr/>
          </p:nvSpPr>
          <p:spPr bwMode="auto">
            <a:xfrm>
              <a:off x="2055" y="3700"/>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7" name="Freeform 1632"/>
            <p:cNvSpPr>
              <a:spLocks/>
            </p:cNvSpPr>
            <p:nvPr/>
          </p:nvSpPr>
          <p:spPr bwMode="auto">
            <a:xfrm>
              <a:off x="2045" y="366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8" name="Freeform 1633"/>
            <p:cNvSpPr>
              <a:spLocks/>
            </p:cNvSpPr>
            <p:nvPr/>
          </p:nvSpPr>
          <p:spPr bwMode="auto">
            <a:xfrm>
              <a:off x="2045" y="3664"/>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09" name="Freeform 1634"/>
            <p:cNvSpPr>
              <a:spLocks/>
            </p:cNvSpPr>
            <p:nvPr/>
          </p:nvSpPr>
          <p:spPr bwMode="auto">
            <a:xfrm>
              <a:off x="2045" y="369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0" name="Freeform 1635"/>
            <p:cNvSpPr>
              <a:spLocks/>
            </p:cNvSpPr>
            <p:nvPr/>
          </p:nvSpPr>
          <p:spPr bwMode="auto">
            <a:xfrm>
              <a:off x="2033" y="365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1" name="Freeform 1636"/>
            <p:cNvSpPr>
              <a:spLocks/>
            </p:cNvSpPr>
            <p:nvPr/>
          </p:nvSpPr>
          <p:spPr bwMode="auto">
            <a:xfrm>
              <a:off x="2033" y="3658"/>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2" name="Freeform 1637"/>
            <p:cNvSpPr>
              <a:spLocks/>
            </p:cNvSpPr>
            <p:nvPr/>
          </p:nvSpPr>
          <p:spPr bwMode="auto">
            <a:xfrm>
              <a:off x="2033" y="3688"/>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3" name="Freeform 1638"/>
            <p:cNvSpPr>
              <a:spLocks/>
            </p:cNvSpPr>
            <p:nvPr/>
          </p:nvSpPr>
          <p:spPr bwMode="auto">
            <a:xfrm>
              <a:off x="2023" y="3652"/>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4" name="Rectangle 1639"/>
            <p:cNvSpPr>
              <a:spLocks noChangeArrowheads="1"/>
            </p:cNvSpPr>
            <p:nvPr/>
          </p:nvSpPr>
          <p:spPr bwMode="auto">
            <a:xfrm>
              <a:off x="2023" y="365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15" name="Freeform 1640"/>
            <p:cNvSpPr>
              <a:spLocks/>
            </p:cNvSpPr>
            <p:nvPr/>
          </p:nvSpPr>
          <p:spPr bwMode="auto">
            <a:xfrm>
              <a:off x="2023" y="3682"/>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6" name="Freeform 1641"/>
            <p:cNvSpPr>
              <a:spLocks/>
            </p:cNvSpPr>
            <p:nvPr/>
          </p:nvSpPr>
          <p:spPr bwMode="auto">
            <a:xfrm>
              <a:off x="2013" y="3646"/>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7" name="Rectangle 1642"/>
            <p:cNvSpPr>
              <a:spLocks noChangeArrowheads="1"/>
            </p:cNvSpPr>
            <p:nvPr/>
          </p:nvSpPr>
          <p:spPr bwMode="auto">
            <a:xfrm>
              <a:off x="2013" y="3646"/>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18" name="Freeform 1643"/>
            <p:cNvSpPr>
              <a:spLocks/>
            </p:cNvSpPr>
            <p:nvPr/>
          </p:nvSpPr>
          <p:spPr bwMode="auto">
            <a:xfrm>
              <a:off x="2013" y="367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19" name="Freeform 1644"/>
            <p:cNvSpPr>
              <a:spLocks/>
            </p:cNvSpPr>
            <p:nvPr/>
          </p:nvSpPr>
          <p:spPr bwMode="auto">
            <a:xfrm>
              <a:off x="2001" y="36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0" name="Freeform 1645"/>
            <p:cNvSpPr>
              <a:spLocks/>
            </p:cNvSpPr>
            <p:nvPr/>
          </p:nvSpPr>
          <p:spPr bwMode="auto">
            <a:xfrm>
              <a:off x="2001" y="363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1" name="Freeform 1646"/>
            <p:cNvSpPr>
              <a:spLocks/>
            </p:cNvSpPr>
            <p:nvPr/>
          </p:nvSpPr>
          <p:spPr bwMode="auto">
            <a:xfrm>
              <a:off x="2001" y="3670"/>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2" name="Freeform 1647"/>
            <p:cNvSpPr>
              <a:spLocks/>
            </p:cNvSpPr>
            <p:nvPr/>
          </p:nvSpPr>
          <p:spPr bwMode="auto">
            <a:xfrm>
              <a:off x="1991" y="363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3" name="Freeform 1648"/>
            <p:cNvSpPr>
              <a:spLocks/>
            </p:cNvSpPr>
            <p:nvPr/>
          </p:nvSpPr>
          <p:spPr bwMode="auto">
            <a:xfrm>
              <a:off x="1991" y="3632"/>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4" name="Freeform 1649"/>
            <p:cNvSpPr>
              <a:spLocks/>
            </p:cNvSpPr>
            <p:nvPr/>
          </p:nvSpPr>
          <p:spPr bwMode="auto">
            <a:xfrm>
              <a:off x="1991" y="3664"/>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5" name="Freeform 1650"/>
            <p:cNvSpPr>
              <a:spLocks/>
            </p:cNvSpPr>
            <p:nvPr/>
          </p:nvSpPr>
          <p:spPr bwMode="auto">
            <a:xfrm>
              <a:off x="1829" y="3534"/>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6" name="Freeform 1651"/>
            <p:cNvSpPr>
              <a:spLocks/>
            </p:cNvSpPr>
            <p:nvPr/>
          </p:nvSpPr>
          <p:spPr bwMode="auto">
            <a:xfrm>
              <a:off x="1843" y="3546"/>
              <a:ext cx="2" cy="10"/>
            </a:xfrm>
            <a:custGeom>
              <a:avLst/>
              <a:gdLst>
                <a:gd name="T0" fmla="*/ 0 w 2"/>
                <a:gd name="T1" fmla="*/ 0 h 10"/>
                <a:gd name="T2" fmla="*/ 2 w 2"/>
                <a:gd name="T3" fmla="*/ 0 h 10"/>
                <a:gd name="T4" fmla="*/ 2 w 2"/>
                <a:gd name="T5" fmla="*/ 8 h 10"/>
                <a:gd name="T6" fmla="*/ 0 w 2"/>
                <a:gd name="T7" fmla="*/ 10 h 10"/>
                <a:gd name="T8" fmla="*/ 0 w 2"/>
                <a:gd name="T9" fmla="*/ 0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0"/>
                  </a:moveTo>
                  <a:lnTo>
                    <a:pt x="2" y="0"/>
                  </a:lnTo>
                  <a:lnTo>
                    <a:pt x="2" y="8"/>
                  </a:lnTo>
                  <a:lnTo>
                    <a:pt x="0" y="10"/>
                  </a:lnTo>
                  <a:lnTo>
                    <a:pt x="0" y="0"/>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7" name="Freeform 1652"/>
            <p:cNvSpPr>
              <a:spLocks/>
            </p:cNvSpPr>
            <p:nvPr/>
          </p:nvSpPr>
          <p:spPr bwMode="auto">
            <a:xfrm>
              <a:off x="1827" y="3536"/>
              <a:ext cx="18" cy="10"/>
            </a:xfrm>
            <a:custGeom>
              <a:avLst/>
              <a:gdLst>
                <a:gd name="T0" fmla="*/ 0 w 18"/>
                <a:gd name="T1" fmla="*/ 2 h 10"/>
                <a:gd name="T2" fmla="*/ 2 w 18"/>
                <a:gd name="T3" fmla="*/ 0 h 10"/>
                <a:gd name="T4" fmla="*/ 18 w 18"/>
                <a:gd name="T5" fmla="*/ 10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10"/>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8" name="Freeform 1653"/>
            <p:cNvSpPr>
              <a:spLocks/>
            </p:cNvSpPr>
            <p:nvPr/>
          </p:nvSpPr>
          <p:spPr bwMode="auto">
            <a:xfrm>
              <a:off x="1827" y="3538"/>
              <a:ext cx="16" cy="18"/>
            </a:xfrm>
            <a:custGeom>
              <a:avLst/>
              <a:gdLst>
                <a:gd name="T0" fmla="*/ 16 w 16"/>
                <a:gd name="T1" fmla="*/ 8 h 18"/>
                <a:gd name="T2" fmla="*/ 16 w 16"/>
                <a:gd name="T3" fmla="*/ 18 h 18"/>
                <a:gd name="T4" fmla="*/ 0 w 16"/>
                <a:gd name="T5" fmla="*/ 10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10"/>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29" name="Freeform 1654"/>
            <p:cNvSpPr>
              <a:spLocks/>
            </p:cNvSpPr>
            <p:nvPr/>
          </p:nvSpPr>
          <p:spPr bwMode="auto">
            <a:xfrm>
              <a:off x="2123" y="3442"/>
              <a:ext cx="340" cy="242"/>
            </a:xfrm>
            <a:custGeom>
              <a:avLst/>
              <a:gdLst>
                <a:gd name="T0" fmla="*/ 0 w 340"/>
                <a:gd name="T1" fmla="*/ 196 h 242"/>
                <a:gd name="T2" fmla="*/ 340 w 340"/>
                <a:gd name="T3" fmla="*/ 0 h 242"/>
                <a:gd name="T4" fmla="*/ 340 w 340"/>
                <a:gd name="T5" fmla="*/ 44 h 242"/>
                <a:gd name="T6" fmla="*/ 0 w 340"/>
                <a:gd name="T7" fmla="*/ 242 h 242"/>
                <a:gd name="T8" fmla="*/ 0 w 340"/>
                <a:gd name="T9" fmla="*/ 196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6"/>
                  </a:moveTo>
                  <a:lnTo>
                    <a:pt x="340" y="0"/>
                  </a:lnTo>
                  <a:lnTo>
                    <a:pt x="340" y="44"/>
                  </a:lnTo>
                  <a:lnTo>
                    <a:pt x="0" y="242"/>
                  </a:lnTo>
                  <a:lnTo>
                    <a:pt x="0" y="19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0" name="Freeform 1655"/>
            <p:cNvSpPr>
              <a:spLocks/>
            </p:cNvSpPr>
            <p:nvPr/>
          </p:nvSpPr>
          <p:spPr bwMode="auto">
            <a:xfrm>
              <a:off x="1827" y="3270"/>
              <a:ext cx="636" cy="368"/>
            </a:xfrm>
            <a:custGeom>
              <a:avLst/>
              <a:gdLst>
                <a:gd name="T0" fmla="*/ 0 w 636"/>
                <a:gd name="T1" fmla="*/ 198 h 368"/>
                <a:gd name="T2" fmla="*/ 338 w 636"/>
                <a:gd name="T3" fmla="*/ 0 h 368"/>
                <a:gd name="T4" fmla="*/ 636 w 636"/>
                <a:gd name="T5" fmla="*/ 172 h 368"/>
                <a:gd name="T6" fmla="*/ 296 w 636"/>
                <a:gd name="T7" fmla="*/ 368 h 368"/>
                <a:gd name="T8" fmla="*/ 0 w 636"/>
                <a:gd name="T9" fmla="*/ 198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8"/>
                  </a:moveTo>
                  <a:lnTo>
                    <a:pt x="338" y="0"/>
                  </a:lnTo>
                  <a:lnTo>
                    <a:pt x="636" y="172"/>
                  </a:lnTo>
                  <a:lnTo>
                    <a:pt x="296" y="368"/>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1" name="Freeform 1656"/>
            <p:cNvSpPr>
              <a:spLocks/>
            </p:cNvSpPr>
            <p:nvPr/>
          </p:nvSpPr>
          <p:spPr bwMode="auto">
            <a:xfrm>
              <a:off x="1827" y="3468"/>
              <a:ext cx="296" cy="216"/>
            </a:xfrm>
            <a:custGeom>
              <a:avLst/>
              <a:gdLst>
                <a:gd name="T0" fmla="*/ 296 w 296"/>
                <a:gd name="T1" fmla="*/ 170 h 216"/>
                <a:gd name="T2" fmla="*/ 296 w 296"/>
                <a:gd name="T3" fmla="*/ 216 h 216"/>
                <a:gd name="T4" fmla="*/ 0 w 296"/>
                <a:gd name="T5" fmla="*/ 44 h 216"/>
                <a:gd name="T6" fmla="*/ 0 w 296"/>
                <a:gd name="T7" fmla="*/ 0 h 216"/>
                <a:gd name="T8" fmla="*/ 296 w 296"/>
                <a:gd name="T9" fmla="*/ 170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0"/>
                  </a:moveTo>
                  <a:lnTo>
                    <a:pt x="296" y="216"/>
                  </a:lnTo>
                  <a:lnTo>
                    <a:pt x="0" y="44"/>
                  </a:lnTo>
                  <a:lnTo>
                    <a:pt x="0" y="0"/>
                  </a:lnTo>
                  <a:lnTo>
                    <a:pt x="296" y="170"/>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2" name="Freeform 1657"/>
            <p:cNvSpPr>
              <a:spLocks/>
            </p:cNvSpPr>
            <p:nvPr/>
          </p:nvSpPr>
          <p:spPr bwMode="auto">
            <a:xfrm>
              <a:off x="1847" y="3488"/>
              <a:ext cx="100" cy="72"/>
            </a:xfrm>
            <a:custGeom>
              <a:avLst/>
              <a:gdLst>
                <a:gd name="T0" fmla="*/ 0 w 100"/>
                <a:gd name="T1" fmla="*/ 14 h 72"/>
                <a:gd name="T2" fmla="*/ 0 w 100"/>
                <a:gd name="T3" fmla="*/ 0 h 72"/>
                <a:gd name="T4" fmla="*/ 100 w 100"/>
                <a:gd name="T5" fmla="*/ 56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6"/>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3" name="Rectangle 1658"/>
            <p:cNvSpPr>
              <a:spLocks noChangeArrowheads="1"/>
            </p:cNvSpPr>
            <p:nvPr/>
          </p:nvSpPr>
          <p:spPr bwMode="auto">
            <a:xfrm>
              <a:off x="1847" y="3488"/>
              <a:ext cx="2" cy="1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34" name="Freeform 1659"/>
            <p:cNvSpPr>
              <a:spLocks/>
            </p:cNvSpPr>
            <p:nvPr/>
          </p:nvSpPr>
          <p:spPr bwMode="auto">
            <a:xfrm>
              <a:off x="1847" y="3502"/>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5" name="Freeform 1660"/>
            <p:cNvSpPr>
              <a:spLocks/>
            </p:cNvSpPr>
            <p:nvPr/>
          </p:nvSpPr>
          <p:spPr bwMode="auto">
            <a:xfrm>
              <a:off x="2109" y="36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6" name="Freeform 1661"/>
            <p:cNvSpPr>
              <a:spLocks/>
            </p:cNvSpPr>
            <p:nvPr/>
          </p:nvSpPr>
          <p:spPr bwMode="auto">
            <a:xfrm>
              <a:off x="2109" y="3638"/>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7" name="Freeform 1662"/>
            <p:cNvSpPr>
              <a:spLocks/>
            </p:cNvSpPr>
            <p:nvPr/>
          </p:nvSpPr>
          <p:spPr bwMode="auto">
            <a:xfrm>
              <a:off x="2109" y="3668"/>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8" name="Freeform 1663"/>
            <p:cNvSpPr>
              <a:spLocks/>
            </p:cNvSpPr>
            <p:nvPr/>
          </p:nvSpPr>
          <p:spPr bwMode="auto">
            <a:xfrm>
              <a:off x="2099" y="363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39" name="Freeform 1664"/>
            <p:cNvSpPr>
              <a:spLocks/>
            </p:cNvSpPr>
            <p:nvPr/>
          </p:nvSpPr>
          <p:spPr bwMode="auto">
            <a:xfrm>
              <a:off x="2099" y="363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0" name="Freeform 1665"/>
            <p:cNvSpPr>
              <a:spLocks/>
            </p:cNvSpPr>
            <p:nvPr/>
          </p:nvSpPr>
          <p:spPr bwMode="auto">
            <a:xfrm>
              <a:off x="2099" y="366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1" name="Freeform 1666"/>
            <p:cNvSpPr>
              <a:spLocks/>
            </p:cNvSpPr>
            <p:nvPr/>
          </p:nvSpPr>
          <p:spPr bwMode="auto">
            <a:xfrm>
              <a:off x="2087" y="362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2" name="Freeform 1667"/>
            <p:cNvSpPr>
              <a:spLocks/>
            </p:cNvSpPr>
            <p:nvPr/>
          </p:nvSpPr>
          <p:spPr bwMode="auto">
            <a:xfrm>
              <a:off x="2087" y="362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3" name="Freeform 1668"/>
            <p:cNvSpPr>
              <a:spLocks/>
            </p:cNvSpPr>
            <p:nvPr/>
          </p:nvSpPr>
          <p:spPr bwMode="auto">
            <a:xfrm>
              <a:off x="2087" y="365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4" name="Freeform 1669"/>
            <p:cNvSpPr>
              <a:spLocks/>
            </p:cNvSpPr>
            <p:nvPr/>
          </p:nvSpPr>
          <p:spPr bwMode="auto">
            <a:xfrm>
              <a:off x="2077" y="362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5" name="Freeform 1670"/>
            <p:cNvSpPr>
              <a:spLocks/>
            </p:cNvSpPr>
            <p:nvPr/>
          </p:nvSpPr>
          <p:spPr bwMode="auto">
            <a:xfrm>
              <a:off x="2077" y="362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6" name="Freeform 1671"/>
            <p:cNvSpPr>
              <a:spLocks/>
            </p:cNvSpPr>
            <p:nvPr/>
          </p:nvSpPr>
          <p:spPr bwMode="auto">
            <a:xfrm>
              <a:off x="2077" y="365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7" name="Freeform 1672"/>
            <p:cNvSpPr>
              <a:spLocks/>
            </p:cNvSpPr>
            <p:nvPr/>
          </p:nvSpPr>
          <p:spPr bwMode="auto">
            <a:xfrm>
              <a:off x="2067" y="361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8" name="Freeform 1673"/>
            <p:cNvSpPr>
              <a:spLocks/>
            </p:cNvSpPr>
            <p:nvPr/>
          </p:nvSpPr>
          <p:spPr bwMode="auto">
            <a:xfrm>
              <a:off x="2067" y="3614"/>
              <a:ext cx="2" cy="32"/>
            </a:xfrm>
            <a:custGeom>
              <a:avLst/>
              <a:gdLst>
                <a:gd name="T0" fmla="*/ 0 w 2"/>
                <a:gd name="T1" fmla="*/ 32 h 32"/>
                <a:gd name="T2" fmla="*/ 0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9" name="Freeform 1674"/>
            <p:cNvSpPr>
              <a:spLocks/>
            </p:cNvSpPr>
            <p:nvPr/>
          </p:nvSpPr>
          <p:spPr bwMode="auto">
            <a:xfrm>
              <a:off x="2067" y="3644"/>
              <a:ext cx="6" cy="6"/>
            </a:xfrm>
            <a:custGeom>
              <a:avLst/>
              <a:gdLst>
                <a:gd name="T0" fmla="*/ 6 w 6"/>
                <a:gd name="T1" fmla="*/ 6 h 6"/>
                <a:gd name="T2" fmla="*/ 6 w 6"/>
                <a:gd name="T3" fmla="*/ 2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0" name="Freeform 1675"/>
            <p:cNvSpPr>
              <a:spLocks/>
            </p:cNvSpPr>
            <p:nvPr/>
          </p:nvSpPr>
          <p:spPr bwMode="auto">
            <a:xfrm>
              <a:off x="2055" y="3608"/>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1" name="Rectangle 1676"/>
            <p:cNvSpPr>
              <a:spLocks noChangeArrowheads="1"/>
            </p:cNvSpPr>
            <p:nvPr/>
          </p:nvSpPr>
          <p:spPr bwMode="auto">
            <a:xfrm>
              <a:off x="2055" y="360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52" name="Freeform 1677"/>
            <p:cNvSpPr>
              <a:spLocks/>
            </p:cNvSpPr>
            <p:nvPr/>
          </p:nvSpPr>
          <p:spPr bwMode="auto">
            <a:xfrm>
              <a:off x="2055" y="3638"/>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3" name="Freeform 1678"/>
            <p:cNvSpPr>
              <a:spLocks/>
            </p:cNvSpPr>
            <p:nvPr/>
          </p:nvSpPr>
          <p:spPr bwMode="auto">
            <a:xfrm>
              <a:off x="2045" y="3602"/>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4" name="Rectangle 1679"/>
            <p:cNvSpPr>
              <a:spLocks noChangeArrowheads="1"/>
            </p:cNvSpPr>
            <p:nvPr/>
          </p:nvSpPr>
          <p:spPr bwMode="auto">
            <a:xfrm>
              <a:off x="2045" y="3602"/>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55" name="Freeform 1680"/>
            <p:cNvSpPr>
              <a:spLocks/>
            </p:cNvSpPr>
            <p:nvPr/>
          </p:nvSpPr>
          <p:spPr bwMode="auto">
            <a:xfrm>
              <a:off x="2045" y="3632"/>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6" name="Freeform 1681"/>
            <p:cNvSpPr>
              <a:spLocks/>
            </p:cNvSpPr>
            <p:nvPr/>
          </p:nvSpPr>
          <p:spPr bwMode="auto">
            <a:xfrm>
              <a:off x="2033" y="359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7" name="Freeform 1682"/>
            <p:cNvSpPr>
              <a:spLocks/>
            </p:cNvSpPr>
            <p:nvPr/>
          </p:nvSpPr>
          <p:spPr bwMode="auto">
            <a:xfrm>
              <a:off x="2033" y="359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8" name="Freeform 1683"/>
            <p:cNvSpPr>
              <a:spLocks/>
            </p:cNvSpPr>
            <p:nvPr/>
          </p:nvSpPr>
          <p:spPr bwMode="auto">
            <a:xfrm>
              <a:off x="2033" y="3626"/>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9" name="Freeform 1684"/>
            <p:cNvSpPr>
              <a:spLocks/>
            </p:cNvSpPr>
            <p:nvPr/>
          </p:nvSpPr>
          <p:spPr bwMode="auto">
            <a:xfrm>
              <a:off x="2023" y="358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0" name="Freeform 1685"/>
            <p:cNvSpPr>
              <a:spLocks/>
            </p:cNvSpPr>
            <p:nvPr/>
          </p:nvSpPr>
          <p:spPr bwMode="auto">
            <a:xfrm>
              <a:off x="2023" y="3588"/>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1" name="Freeform 1686"/>
            <p:cNvSpPr>
              <a:spLocks/>
            </p:cNvSpPr>
            <p:nvPr/>
          </p:nvSpPr>
          <p:spPr bwMode="auto">
            <a:xfrm>
              <a:off x="2023" y="3620"/>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2" name="Freeform 1687"/>
            <p:cNvSpPr>
              <a:spLocks/>
            </p:cNvSpPr>
            <p:nvPr/>
          </p:nvSpPr>
          <p:spPr bwMode="auto">
            <a:xfrm>
              <a:off x="2013" y="3582"/>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3" name="Freeform 1688"/>
            <p:cNvSpPr>
              <a:spLocks/>
            </p:cNvSpPr>
            <p:nvPr/>
          </p:nvSpPr>
          <p:spPr bwMode="auto">
            <a:xfrm>
              <a:off x="2013" y="35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4" name="Freeform 1689"/>
            <p:cNvSpPr>
              <a:spLocks/>
            </p:cNvSpPr>
            <p:nvPr/>
          </p:nvSpPr>
          <p:spPr bwMode="auto">
            <a:xfrm>
              <a:off x="2013" y="3612"/>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5" name="Freeform 1690"/>
            <p:cNvSpPr>
              <a:spLocks/>
            </p:cNvSpPr>
            <p:nvPr/>
          </p:nvSpPr>
          <p:spPr bwMode="auto">
            <a:xfrm>
              <a:off x="2001" y="357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6" name="Freeform 1691"/>
            <p:cNvSpPr>
              <a:spLocks/>
            </p:cNvSpPr>
            <p:nvPr/>
          </p:nvSpPr>
          <p:spPr bwMode="auto">
            <a:xfrm>
              <a:off x="2001" y="357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7" name="Freeform 1692"/>
            <p:cNvSpPr>
              <a:spLocks/>
            </p:cNvSpPr>
            <p:nvPr/>
          </p:nvSpPr>
          <p:spPr bwMode="auto">
            <a:xfrm>
              <a:off x="2001" y="360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8" name="Freeform 1693"/>
            <p:cNvSpPr>
              <a:spLocks/>
            </p:cNvSpPr>
            <p:nvPr/>
          </p:nvSpPr>
          <p:spPr bwMode="auto">
            <a:xfrm>
              <a:off x="1991" y="357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69" name="Freeform 1694"/>
            <p:cNvSpPr>
              <a:spLocks/>
            </p:cNvSpPr>
            <p:nvPr/>
          </p:nvSpPr>
          <p:spPr bwMode="auto">
            <a:xfrm>
              <a:off x="1991" y="357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0" name="Freeform 1695"/>
            <p:cNvSpPr>
              <a:spLocks/>
            </p:cNvSpPr>
            <p:nvPr/>
          </p:nvSpPr>
          <p:spPr bwMode="auto">
            <a:xfrm>
              <a:off x="1991" y="360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1" name="Freeform 1696"/>
            <p:cNvSpPr>
              <a:spLocks/>
            </p:cNvSpPr>
            <p:nvPr/>
          </p:nvSpPr>
          <p:spPr bwMode="auto">
            <a:xfrm>
              <a:off x="1829" y="3472"/>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2" name="Freeform 1697"/>
            <p:cNvSpPr>
              <a:spLocks/>
            </p:cNvSpPr>
            <p:nvPr/>
          </p:nvSpPr>
          <p:spPr bwMode="auto">
            <a:xfrm>
              <a:off x="1843" y="3482"/>
              <a:ext cx="2" cy="12"/>
            </a:xfrm>
            <a:custGeom>
              <a:avLst/>
              <a:gdLst>
                <a:gd name="T0" fmla="*/ 0 w 2"/>
                <a:gd name="T1" fmla="*/ 2 h 12"/>
                <a:gd name="T2" fmla="*/ 2 w 2"/>
                <a:gd name="T3" fmla="*/ 0 h 12"/>
                <a:gd name="T4" fmla="*/ 2 w 2"/>
                <a:gd name="T5" fmla="*/ 10 h 12"/>
                <a:gd name="T6" fmla="*/ 0 w 2"/>
                <a:gd name="T7" fmla="*/ 12 h 12"/>
                <a:gd name="T8" fmla="*/ 0 w 2"/>
                <a:gd name="T9" fmla="*/ 2 h 12"/>
                <a:gd name="T10" fmla="*/ 0 60000 65536"/>
                <a:gd name="T11" fmla="*/ 0 60000 65536"/>
                <a:gd name="T12" fmla="*/ 0 60000 65536"/>
                <a:gd name="T13" fmla="*/ 0 60000 65536"/>
                <a:gd name="T14" fmla="*/ 0 60000 65536"/>
                <a:gd name="T15" fmla="*/ 0 w 2"/>
                <a:gd name="T16" fmla="*/ 0 h 12"/>
                <a:gd name="T17" fmla="*/ 2 w 2"/>
                <a:gd name="T18" fmla="*/ 12 h 12"/>
              </a:gdLst>
              <a:ahLst/>
              <a:cxnLst>
                <a:cxn ang="T10">
                  <a:pos x="T0" y="T1"/>
                </a:cxn>
                <a:cxn ang="T11">
                  <a:pos x="T2" y="T3"/>
                </a:cxn>
                <a:cxn ang="T12">
                  <a:pos x="T4" y="T5"/>
                </a:cxn>
                <a:cxn ang="T13">
                  <a:pos x="T6" y="T7"/>
                </a:cxn>
                <a:cxn ang="T14">
                  <a:pos x="T8" y="T9"/>
                </a:cxn>
              </a:cxnLst>
              <a:rect l="T15" t="T16" r="T17" b="T18"/>
              <a:pathLst>
                <a:path w="2" h="12">
                  <a:moveTo>
                    <a:pt x="0" y="2"/>
                  </a:moveTo>
                  <a:lnTo>
                    <a:pt x="2" y="0"/>
                  </a:lnTo>
                  <a:lnTo>
                    <a:pt x="2" y="10"/>
                  </a:lnTo>
                  <a:lnTo>
                    <a:pt x="0" y="12"/>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3" name="Freeform 1698"/>
            <p:cNvSpPr>
              <a:spLocks/>
            </p:cNvSpPr>
            <p:nvPr/>
          </p:nvSpPr>
          <p:spPr bwMode="auto">
            <a:xfrm>
              <a:off x="1827" y="3474"/>
              <a:ext cx="18" cy="10"/>
            </a:xfrm>
            <a:custGeom>
              <a:avLst/>
              <a:gdLst>
                <a:gd name="T0" fmla="*/ 0 w 18"/>
                <a:gd name="T1" fmla="*/ 2 h 10"/>
                <a:gd name="T2" fmla="*/ 2 w 18"/>
                <a:gd name="T3" fmla="*/ 0 h 10"/>
                <a:gd name="T4" fmla="*/ 18 w 18"/>
                <a:gd name="T5" fmla="*/ 8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8"/>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4" name="Freeform 1699"/>
            <p:cNvSpPr>
              <a:spLocks/>
            </p:cNvSpPr>
            <p:nvPr/>
          </p:nvSpPr>
          <p:spPr bwMode="auto">
            <a:xfrm>
              <a:off x="1827" y="3476"/>
              <a:ext cx="16" cy="18"/>
            </a:xfrm>
            <a:custGeom>
              <a:avLst/>
              <a:gdLst>
                <a:gd name="T0" fmla="*/ 16 w 16"/>
                <a:gd name="T1" fmla="*/ 8 h 18"/>
                <a:gd name="T2" fmla="*/ 16 w 16"/>
                <a:gd name="T3" fmla="*/ 18 h 18"/>
                <a:gd name="T4" fmla="*/ 0 w 16"/>
                <a:gd name="T5" fmla="*/ 8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8"/>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5" name="Freeform 1700"/>
            <p:cNvSpPr>
              <a:spLocks/>
            </p:cNvSpPr>
            <p:nvPr/>
          </p:nvSpPr>
          <p:spPr bwMode="auto">
            <a:xfrm>
              <a:off x="2123" y="3378"/>
              <a:ext cx="340" cy="244"/>
            </a:xfrm>
            <a:custGeom>
              <a:avLst/>
              <a:gdLst>
                <a:gd name="T0" fmla="*/ 0 w 340"/>
                <a:gd name="T1" fmla="*/ 198 h 244"/>
                <a:gd name="T2" fmla="*/ 340 w 340"/>
                <a:gd name="T3" fmla="*/ 0 h 244"/>
                <a:gd name="T4" fmla="*/ 340 w 340"/>
                <a:gd name="T5" fmla="*/ 46 h 244"/>
                <a:gd name="T6" fmla="*/ 0 w 340"/>
                <a:gd name="T7" fmla="*/ 244 h 244"/>
                <a:gd name="T8" fmla="*/ 0 w 340"/>
                <a:gd name="T9" fmla="*/ 198 h 244"/>
                <a:gd name="T10" fmla="*/ 0 60000 65536"/>
                <a:gd name="T11" fmla="*/ 0 60000 65536"/>
                <a:gd name="T12" fmla="*/ 0 60000 65536"/>
                <a:gd name="T13" fmla="*/ 0 60000 65536"/>
                <a:gd name="T14" fmla="*/ 0 60000 65536"/>
                <a:gd name="T15" fmla="*/ 0 w 340"/>
                <a:gd name="T16" fmla="*/ 0 h 244"/>
                <a:gd name="T17" fmla="*/ 340 w 340"/>
                <a:gd name="T18" fmla="*/ 244 h 244"/>
              </a:gdLst>
              <a:ahLst/>
              <a:cxnLst>
                <a:cxn ang="T10">
                  <a:pos x="T0" y="T1"/>
                </a:cxn>
                <a:cxn ang="T11">
                  <a:pos x="T2" y="T3"/>
                </a:cxn>
                <a:cxn ang="T12">
                  <a:pos x="T4" y="T5"/>
                </a:cxn>
                <a:cxn ang="T13">
                  <a:pos x="T6" y="T7"/>
                </a:cxn>
                <a:cxn ang="T14">
                  <a:pos x="T8" y="T9"/>
                </a:cxn>
              </a:cxnLst>
              <a:rect l="T15" t="T16" r="T17" b="T18"/>
              <a:pathLst>
                <a:path w="340" h="244">
                  <a:moveTo>
                    <a:pt x="0" y="198"/>
                  </a:moveTo>
                  <a:lnTo>
                    <a:pt x="340" y="0"/>
                  </a:lnTo>
                  <a:lnTo>
                    <a:pt x="340" y="46"/>
                  </a:lnTo>
                  <a:lnTo>
                    <a:pt x="0" y="244"/>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6" name="Freeform 1701"/>
            <p:cNvSpPr>
              <a:spLocks/>
            </p:cNvSpPr>
            <p:nvPr/>
          </p:nvSpPr>
          <p:spPr bwMode="auto">
            <a:xfrm>
              <a:off x="1827" y="3208"/>
              <a:ext cx="636" cy="368"/>
            </a:xfrm>
            <a:custGeom>
              <a:avLst/>
              <a:gdLst>
                <a:gd name="T0" fmla="*/ 0 w 636"/>
                <a:gd name="T1" fmla="*/ 196 h 368"/>
                <a:gd name="T2" fmla="*/ 338 w 636"/>
                <a:gd name="T3" fmla="*/ 0 h 368"/>
                <a:gd name="T4" fmla="*/ 636 w 636"/>
                <a:gd name="T5" fmla="*/ 170 h 368"/>
                <a:gd name="T6" fmla="*/ 296 w 636"/>
                <a:gd name="T7" fmla="*/ 368 h 368"/>
                <a:gd name="T8" fmla="*/ 0 w 636"/>
                <a:gd name="T9" fmla="*/ 196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6"/>
                  </a:moveTo>
                  <a:lnTo>
                    <a:pt x="338" y="0"/>
                  </a:lnTo>
                  <a:lnTo>
                    <a:pt x="636" y="170"/>
                  </a:lnTo>
                  <a:lnTo>
                    <a:pt x="296" y="368"/>
                  </a:lnTo>
                  <a:lnTo>
                    <a:pt x="0" y="19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7" name="Freeform 1702"/>
            <p:cNvSpPr>
              <a:spLocks/>
            </p:cNvSpPr>
            <p:nvPr/>
          </p:nvSpPr>
          <p:spPr bwMode="auto">
            <a:xfrm>
              <a:off x="1827" y="3404"/>
              <a:ext cx="296" cy="218"/>
            </a:xfrm>
            <a:custGeom>
              <a:avLst/>
              <a:gdLst>
                <a:gd name="T0" fmla="*/ 296 w 296"/>
                <a:gd name="T1" fmla="*/ 172 h 218"/>
                <a:gd name="T2" fmla="*/ 296 w 296"/>
                <a:gd name="T3" fmla="*/ 218 h 218"/>
                <a:gd name="T4" fmla="*/ 0 w 296"/>
                <a:gd name="T5" fmla="*/ 46 h 218"/>
                <a:gd name="T6" fmla="*/ 0 w 296"/>
                <a:gd name="T7" fmla="*/ 0 h 218"/>
                <a:gd name="T8" fmla="*/ 296 w 296"/>
                <a:gd name="T9" fmla="*/ 172 h 218"/>
                <a:gd name="T10" fmla="*/ 0 60000 65536"/>
                <a:gd name="T11" fmla="*/ 0 60000 65536"/>
                <a:gd name="T12" fmla="*/ 0 60000 65536"/>
                <a:gd name="T13" fmla="*/ 0 60000 65536"/>
                <a:gd name="T14" fmla="*/ 0 60000 65536"/>
                <a:gd name="T15" fmla="*/ 0 w 296"/>
                <a:gd name="T16" fmla="*/ 0 h 218"/>
                <a:gd name="T17" fmla="*/ 296 w 296"/>
                <a:gd name="T18" fmla="*/ 218 h 218"/>
              </a:gdLst>
              <a:ahLst/>
              <a:cxnLst>
                <a:cxn ang="T10">
                  <a:pos x="T0" y="T1"/>
                </a:cxn>
                <a:cxn ang="T11">
                  <a:pos x="T2" y="T3"/>
                </a:cxn>
                <a:cxn ang="T12">
                  <a:pos x="T4" y="T5"/>
                </a:cxn>
                <a:cxn ang="T13">
                  <a:pos x="T6" y="T7"/>
                </a:cxn>
                <a:cxn ang="T14">
                  <a:pos x="T8" y="T9"/>
                </a:cxn>
              </a:cxnLst>
              <a:rect l="T15" t="T16" r="T17" b="T18"/>
              <a:pathLst>
                <a:path w="296" h="218">
                  <a:moveTo>
                    <a:pt x="296" y="172"/>
                  </a:moveTo>
                  <a:lnTo>
                    <a:pt x="296" y="218"/>
                  </a:lnTo>
                  <a:lnTo>
                    <a:pt x="0" y="46"/>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8" name="Freeform 1703"/>
            <p:cNvSpPr>
              <a:spLocks/>
            </p:cNvSpPr>
            <p:nvPr/>
          </p:nvSpPr>
          <p:spPr bwMode="auto">
            <a:xfrm>
              <a:off x="1847" y="3424"/>
              <a:ext cx="100" cy="72"/>
            </a:xfrm>
            <a:custGeom>
              <a:avLst/>
              <a:gdLst>
                <a:gd name="T0" fmla="*/ 0 w 100"/>
                <a:gd name="T1" fmla="*/ 16 h 72"/>
                <a:gd name="T2" fmla="*/ 0 w 100"/>
                <a:gd name="T3" fmla="*/ 0 h 72"/>
                <a:gd name="T4" fmla="*/ 100 w 100"/>
                <a:gd name="T5" fmla="*/ 58 h 72"/>
                <a:gd name="T6" fmla="*/ 100 w 100"/>
                <a:gd name="T7" fmla="*/ 72 h 72"/>
                <a:gd name="T8" fmla="*/ 0 w 100"/>
                <a:gd name="T9" fmla="*/ 16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6"/>
                  </a:moveTo>
                  <a:lnTo>
                    <a:pt x="0" y="0"/>
                  </a:lnTo>
                  <a:lnTo>
                    <a:pt x="100" y="58"/>
                  </a:lnTo>
                  <a:lnTo>
                    <a:pt x="100" y="72"/>
                  </a:lnTo>
                  <a:lnTo>
                    <a:pt x="0" y="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9" name="Freeform 1704"/>
            <p:cNvSpPr>
              <a:spLocks/>
            </p:cNvSpPr>
            <p:nvPr/>
          </p:nvSpPr>
          <p:spPr bwMode="auto">
            <a:xfrm>
              <a:off x="1847" y="3424"/>
              <a:ext cx="2" cy="16"/>
            </a:xfrm>
            <a:custGeom>
              <a:avLst/>
              <a:gdLst>
                <a:gd name="T0" fmla="*/ 0 w 2"/>
                <a:gd name="T1" fmla="*/ 16 h 16"/>
                <a:gd name="T2" fmla="*/ 2 w 2"/>
                <a:gd name="T3" fmla="*/ 14 h 16"/>
                <a:gd name="T4" fmla="*/ 2 w 2"/>
                <a:gd name="T5" fmla="*/ 2 h 16"/>
                <a:gd name="T6" fmla="*/ 0 w 2"/>
                <a:gd name="T7" fmla="*/ 0 h 16"/>
                <a:gd name="T8" fmla="*/ 0 w 2"/>
                <a:gd name="T9" fmla="*/ 16 h 16"/>
                <a:gd name="T10" fmla="*/ 0 60000 65536"/>
                <a:gd name="T11" fmla="*/ 0 60000 65536"/>
                <a:gd name="T12" fmla="*/ 0 60000 65536"/>
                <a:gd name="T13" fmla="*/ 0 60000 65536"/>
                <a:gd name="T14" fmla="*/ 0 60000 65536"/>
                <a:gd name="T15" fmla="*/ 0 w 2"/>
                <a:gd name="T16" fmla="*/ 0 h 16"/>
                <a:gd name="T17" fmla="*/ 2 w 2"/>
                <a:gd name="T18" fmla="*/ 16 h 16"/>
              </a:gdLst>
              <a:ahLst/>
              <a:cxnLst>
                <a:cxn ang="T10">
                  <a:pos x="T0" y="T1"/>
                </a:cxn>
                <a:cxn ang="T11">
                  <a:pos x="T2" y="T3"/>
                </a:cxn>
                <a:cxn ang="T12">
                  <a:pos x="T4" y="T5"/>
                </a:cxn>
                <a:cxn ang="T13">
                  <a:pos x="T6" y="T7"/>
                </a:cxn>
                <a:cxn ang="T14">
                  <a:pos x="T8" y="T9"/>
                </a:cxn>
              </a:cxnLst>
              <a:rect l="T15" t="T16" r="T17" b="T18"/>
              <a:pathLst>
                <a:path w="2" h="16">
                  <a:moveTo>
                    <a:pt x="0" y="16"/>
                  </a:moveTo>
                  <a:lnTo>
                    <a:pt x="2" y="14"/>
                  </a:lnTo>
                  <a:lnTo>
                    <a:pt x="2" y="2"/>
                  </a:lnTo>
                  <a:lnTo>
                    <a:pt x="0" y="0"/>
                  </a:lnTo>
                  <a:lnTo>
                    <a:pt x="0" y="16"/>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0" name="Freeform 1705"/>
            <p:cNvSpPr>
              <a:spLocks/>
            </p:cNvSpPr>
            <p:nvPr/>
          </p:nvSpPr>
          <p:spPr bwMode="auto">
            <a:xfrm>
              <a:off x="1847" y="3438"/>
              <a:ext cx="100" cy="58"/>
            </a:xfrm>
            <a:custGeom>
              <a:avLst/>
              <a:gdLst>
                <a:gd name="T0" fmla="*/ 100 w 100"/>
                <a:gd name="T1" fmla="*/ 58 h 58"/>
                <a:gd name="T2" fmla="*/ 100 w 100"/>
                <a:gd name="T3" fmla="*/ 56 h 58"/>
                <a:gd name="T4" fmla="*/ 2 w 100"/>
                <a:gd name="T5" fmla="*/ 0 h 58"/>
                <a:gd name="T6" fmla="*/ 0 w 100"/>
                <a:gd name="T7" fmla="*/ 2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2"/>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1" name="Freeform 1706"/>
            <p:cNvSpPr>
              <a:spLocks/>
            </p:cNvSpPr>
            <p:nvPr/>
          </p:nvSpPr>
          <p:spPr bwMode="auto">
            <a:xfrm>
              <a:off x="2109" y="3576"/>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2" name="Freeform 1707"/>
            <p:cNvSpPr>
              <a:spLocks/>
            </p:cNvSpPr>
            <p:nvPr/>
          </p:nvSpPr>
          <p:spPr bwMode="auto">
            <a:xfrm>
              <a:off x="2109" y="3576"/>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3" name="Freeform 1708"/>
            <p:cNvSpPr>
              <a:spLocks/>
            </p:cNvSpPr>
            <p:nvPr/>
          </p:nvSpPr>
          <p:spPr bwMode="auto">
            <a:xfrm>
              <a:off x="2109" y="3606"/>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4" name="Freeform 1709"/>
            <p:cNvSpPr>
              <a:spLocks/>
            </p:cNvSpPr>
            <p:nvPr/>
          </p:nvSpPr>
          <p:spPr bwMode="auto">
            <a:xfrm>
              <a:off x="2099" y="357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5" name="Freeform 1710"/>
            <p:cNvSpPr>
              <a:spLocks/>
            </p:cNvSpPr>
            <p:nvPr/>
          </p:nvSpPr>
          <p:spPr bwMode="auto">
            <a:xfrm>
              <a:off x="2099" y="357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6" name="Freeform 1711"/>
            <p:cNvSpPr>
              <a:spLocks/>
            </p:cNvSpPr>
            <p:nvPr/>
          </p:nvSpPr>
          <p:spPr bwMode="auto">
            <a:xfrm>
              <a:off x="2099" y="3600"/>
              <a:ext cx="6" cy="6"/>
            </a:xfrm>
            <a:custGeom>
              <a:avLst/>
              <a:gdLst>
                <a:gd name="T0" fmla="*/ 6 w 6"/>
                <a:gd name="T1" fmla="*/ 6 h 6"/>
                <a:gd name="T2" fmla="*/ 6 w 6"/>
                <a:gd name="T3" fmla="*/ 2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7" name="Freeform 1712"/>
            <p:cNvSpPr>
              <a:spLocks/>
            </p:cNvSpPr>
            <p:nvPr/>
          </p:nvSpPr>
          <p:spPr bwMode="auto">
            <a:xfrm>
              <a:off x="2087" y="3564"/>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88" name="Rectangle 1713"/>
            <p:cNvSpPr>
              <a:spLocks noChangeArrowheads="1"/>
            </p:cNvSpPr>
            <p:nvPr/>
          </p:nvSpPr>
          <p:spPr bwMode="auto">
            <a:xfrm>
              <a:off x="2087" y="356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89" name="Freeform 1714"/>
            <p:cNvSpPr>
              <a:spLocks/>
            </p:cNvSpPr>
            <p:nvPr/>
          </p:nvSpPr>
          <p:spPr bwMode="auto">
            <a:xfrm>
              <a:off x="2087" y="3594"/>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0" name="Freeform 1715"/>
            <p:cNvSpPr>
              <a:spLocks/>
            </p:cNvSpPr>
            <p:nvPr/>
          </p:nvSpPr>
          <p:spPr bwMode="auto">
            <a:xfrm>
              <a:off x="2077" y="355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1" name="Rectangle 1716"/>
            <p:cNvSpPr>
              <a:spLocks noChangeArrowheads="1"/>
            </p:cNvSpPr>
            <p:nvPr/>
          </p:nvSpPr>
          <p:spPr bwMode="auto">
            <a:xfrm>
              <a:off x="2077" y="355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492" name="Freeform 1717"/>
            <p:cNvSpPr>
              <a:spLocks/>
            </p:cNvSpPr>
            <p:nvPr/>
          </p:nvSpPr>
          <p:spPr bwMode="auto">
            <a:xfrm>
              <a:off x="2077" y="358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3" name="Freeform 1718"/>
            <p:cNvSpPr>
              <a:spLocks/>
            </p:cNvSpPr>
            <p:nvPr/>
          </p:nvSpPr>
          <p:spPr bwMode="auto">
            <a:xfrm>
              <a:off x="2067" y="355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4" name="Freeform 1719"/>
            <p:cNvSpPr>
              <a:spLocks/>
            </p:cNvSpPr>
            <p:nvPr/>
          </p:nvSpPr>
          <p:spPr bwMode="auto">
            <a:xfrm>
              <a:off x="2067" y="3550"/>
              <a:ext cx="2" cy="32"/>
            </a:xfrm>
            <a:custGeom>
              <a:avLst/>
              <a:gdLst>
                <a:gd name="T0" fmla="*/ 0 w 2"/>
                <a:gd name="T1" fmla="*/ 32 h 32"/>
                <a:gd name="T2" fmla="*/ 0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5" name="Freeform 1720"/>
            <p:cNvSpPr>
              <a:spLocks/>
            </p:cNvSpPr>
            <p:nvPr/>
          </p:nvSpPr>
          <p:spPr bwMode="auto">
            <a:xfrm>
              <a:off x="2067" y="3582"/>
              <a:ext cx="6" cy="4"/>
            </a:xfrm>
            <a:custGeom>
              <a:avLst/>
              <a:gdLst>
                <a:gd name="T0" fmla="*/ 6 w 6"/>
                <a:gd name="T1" fmla="*/ 4 h 4"/>
                <a:gd name="T2" fmla="*/ 6 w 6"/>
                <a:gd name="T3" fmla="*/ 2 h 4"/>
                <a:gd name="T4" fmla="*/ 0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6" name="Freeform 1721"/>
            <p:cNvSpPr>
              <a:spLocks/>
            </p:cNvSpPr>
            <p:nvPr/>
          </p:nvSpPr>
          <p:spPr bwMode="auto">
            <a:xfrm>
              <a:off x="2055" y="354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7" name="Freeform 1722"/>
            <p:cNvSpPr>
              <a:spLocks/>
            </p:cNvSpPr>
            <p:nvPr/>
          </p:nvSpPr>
          <p:spPr bwMode="auto">
            <a:xfrm>
              <a:off x="2055" y="354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8" name="Freeform 1723"/>
            <p:cNvSpPr>
              <a:spLocks/>
            </p:cNvSpPr>
            <p:nvPr/>
          </p:nvSpPr>
          <p:spPr bwMode="auto">
            <a:xfrm>
              <a:off x="2055" y="3576"/>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99" name="Freeform 1724"/>
            <p:cNvSpPr>
              <a:spLocks/>
            </p:cNvSpPr>
            <p:nvPr/>
          </p:nvSpPr>
          <p:spPr bwMode="auto">
            <a:xfrm>
              <a:off x="2045" y="353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0" name="Freeform 1725"/>
            <p:cNvSpPr>
              <a:spLocks/>
            </p:cNvSpPr>
            <p:nvPr/>
          </p:nvSpPr>
          <p:spPr bwMode="auto">
            <a:xfrm>
              <a:off x="2045" y="3538"/>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1" name="Freeform 1726"/>
            <p:cNvSpPr>
              <a:spLocks/>
            </p:cNvSpPr>
            <p:nvPr/>
          </p:nvSpPr>
          <p:spPr bwMode="auto">
            <a:xfrm>
              <a:off x="2045" y="3568"/>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2" name="Freeform 1727"/>
            <p:cNvSpPr>
              <a:spLocks/>
            </p:cNvSpPr>
            <p:nvPr/>
          </p:nvSpPr>
          <p:spPr bwMode="auto">
            <a:xfrm>
              <a:off x="2033" y="3532"/>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3" name="Freeform 1728"/>
            <p:cNvSpPr>
              <a:spLocks/>
            </p:cNvSpPr>
            <p:nvPr/>
          </p:nvSpPr>
          <p:spPr bwMode="auto">
            <a:xfrm>
              <a:off x="2033" y="353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4" name="Freeform 1729"/>
            <p:cNvSpPr>
              <a:spLocks/>
            </p:cNvSpPr>
            <p:nvPr/>
          </p:nvSpPr>
          <p:spPr bwMode="auto">
            <a:xfrm>
              <a:off x="2033" y="3562"/>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5" name="Freeform 1730"/>
            <p:cNvSpPr>
              <a:spLocks/>
            </p:cNvSpPr>
            <p:nvPr/>
          </p:nvSpPr>
          <p:spPr bwMode="auto">
            <a:xfrm>
              <a:off x="2023" y="352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6" name="Freeform 1731"/>
            <p:cNvSpPr>
              <a:spLocks/>
            </p:cNvSpPr>
            <p:nvPr/>
          </p:nvSpPr>
          <p:spPr bwMode="auto">
            <a:xfrm>
              <a:off x="2023" y="3526"/>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7" name="Freeform 1732"/>
            <p:cNvSpPr>
              <a:spLocks/>
            </p:cNvSpPr>
            <p:nvPr/>
          </p:nvSpPr>
          <p:spPr bwMode="auto">
            <a:xfrm>
              <a:off x="2023" y="3556"/>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8" name="Freeform 1733"/>
            <p:cNvSpPr>
              <a:spLocks/>
            </p:cNvSpPr>
            <p:nvPr/>
          </p:nvSpPr>
          <p:spPr bwMode="auto">
            <a:xfrm>
              <a:off x="2013" y="3520"/>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09" name="Freeform 1734"/>
            <p:cNvSpPr>
              <a:spLocks/>
            </p:cNvSpPr>
            <p:nvPr/>
          </p:nvSpPr>
          <p:spPr bwMode="auto">
            <a:xfrm>
              <a:off x="2013" y="352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0" name="Freeform 1735"/>
            <p:cNvSpPr>
              <a:spLocks/>
            </p:cNvSpPr>
            <p:nvPr/>
          </p:nvSpPr>
          <p:spPr bwMode="auto">
            <a:xfrm>
              <a:off x="2013" y="3550"/>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1" name="Freeform 1736"/>
            <p:cNvSpPr>
              <a:spLocks/>
            </p:cNvSpPr>
            <p:nvPr/>
          </p:nvSpPr>
          <p:spPr bwMode="auto">
            <a:xfrm>
              <a:off x="2001" y="3514"/>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2" name="Freeform 1737"/>
            <p:cNvSpPr>
              <a:spLocks/>
            </p:cNvSpPr>
            <p:nvPr/>
          </p:nvSpPr>
          <p:spPr bwMode="auto">
            <a:xfrm>
              <a:off x="2001" y="3514"/>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3" name="Freeform 1738"/>
            <p:cNvSpPr>
              <a:spLocks/>
            </p:cNvSpPr>
            <p:nvPr/>
          </p:nvSpPr>
          <p:spPr bwMode="auto">
            <a:xfrm>
              <a:off x="2001" y="3544"/>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4" name="Freeform 1739"/>
            <p:cNvSpPr>
              <a:spLocks/>
            </p:cNvSpPr>
            <p:nvPr/>
          </p:nvSpPr>
          <p:spPr bwMode="auto">
            <a:xfrm>
              <a:off x="1991" y="350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5" name="Rectangle 1740"/>
            <p:cNvSpPr>
              <a:spLocks noChangeArrowheads="1"/>
            </p:cNvSpPr>
            <p:nvPr/>
          </p:nvSpPr>
          <p:spPr bwMode="auto">
            <a:xfrm>
              <a:off x="1991" y="350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16" name="Freeform 1741"/>
            <p:cNvSpPr>
              <a:spLocks/>
            </p:cNvSpPr>
            <p:nvPr/>
          </p:nvSpPr>
          <p:spPr bwMode="auto">
            <a:xfrm>
              <a:off x="1991" y="353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7" name="Freeform 1742"/>
            <p:cNvSpPr>
              <a:spLocks/>
            </p:cNvSpPr>
            <p:nvPr/>
          </p:nvSpPr>
          <p:spPr bwMode="auto">
            <a:xfrm>
              <a:off x="1829" y="3410"/>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8" name="Freeform 1743"/>
            <p:cNvSpPr>
              <a:spLocks/>
            </p:cNvSpPr>
            <p:nvPr/>
          </p:nvSpPr>
          <p:spPr bwMode="auto">
            <a:xfrm>
              <a:off x="1843" y="3420"/>
              <a:ext cx="2" cy="10"/>
            </a:xfrm>
            <a:custGeom>
              <a:avLst/>
              <a:gdLst>
                <a:gd name="T0" fmla="*/ 0 w 2"/>
                <a:gd name="T1" fmla="*/ 2 h 10"/>
                <a:gd name="T2" fmla="*/ 2 w 2"/>
                <a:gd name="T3" fmla="*/ 0 h 10"/>
                <a:gd name="T4" fmla="*/ 2 w 2"/>
                <a:gd name="T5" fmla="*/ 10 h 10"/>
                <a:gd name="T6" fmla="*/ 0 w 2"/>
                <a:gd name="T7" fmla="*/ 10 h 10"/>
                <a:gd name="T8" fmla="*/ 0 w 2"/>
                <a:gd name="T9" fmla="*/ 2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2"/>
                  </a:moveTo>
                  <a:lnTo>
                    <a:pt x="2" y="0"/>
                  </a:lnTo>
                  <a:lnTo>
                    <a:pt x="2" y="10"/>
                  </a:lnTo>
                  <a:lnTo>
                    <a:pt x="0" y="10"/>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19" name="Freeform 1744"/>
            <p:cNvSpPr>
              <a:spLocks/>
            </p:cNvSpPr>
            <p:nvPr/>
          </p:nvSpPr>
          <p:spPr bwMode="auto">
            <a:xfrm>
              <a:off x="1827" y="3412"/>
              <a:ext cx="18" cy="10"/>
            </a:xfrm>
            <a:custGeom>
              <a:avLst/>
              <a:gdLst>
                <a:gd name="T0" fmla="*/ 0 w 18"/>
                <a:gd name="T1" fmla="*/ 0 h 10"/>
                <a:gd name="T2" fmla="*/ 2 w 18"/>
                <a:gd name="T3" fmla="*/ 0 h 10"/>
                <a:gd name="T4" fmla="*/ 18 w 18"/>
                <a:gd name="T5" fmla="*/ 8 h 10"/>
                <a:gd name="T6" fmla="*/ 16 w 18"/>
                <a:gd name="T7" fmla="*/ 10 h 10"/>
                <a:gd name="T8" fmla="*/ 0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0"/>
                  </a:moveTo>
                  <a:lnTo>
                    <a:pt x="2" y="0"/>
                  </a:lnTo>
                  <a:lnTo>
                    <a:pt x="18" y="8"/>
                  </a:lnTo>
                  <a:lnTo>
                    <a:pt x="16" y="10"/>
                  </a:lnTo>
                  <a:lnTo>
                    <a:pt x="0" y="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0" name="Freeform 1745"/>
            <p:cNvSpPr>
              <a:spLocks/>
            </p:cNvSpPr>
            <p:nvPr/>
          </p:nvSpPr>
          <p:spPr bwMode="auto">
            <a:xfrm>
              <a:off x="1827" y="3412"/>
              <a:ext cx="16" cy="18"/>
            </a:xfrm>
            <a:custGeom>
              <a:avLst/>
              <a:gdLst>
                <a:gd name="T0" fmla="*/ 16 w 16"/>
                <a:gd name="T1" fmla="*/ 10 h 18"/>
                <a:gd name="T2" fmla="*/ 16 w 16"/>
                <a:gd name="T3" fmla="*/ 18 h 18"/>
                <a:gd name="T4" fmla="*/ 0 w 16"/>
                <a:gd name="T5" fmla="*/ 10 h 18"/>
                <a:gd name="T6" fmla="*/ 0 w 16"/>
                <a:gd name="T7" fmla="*/ 0 h 18"/>
                <a:gd name="T8" fmla="*/ 16 w 16"/>
                <a:gd name="T9" fmla="*/ 10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10"/>
                  </a:moveTo>
                  <a:lnTo>
                    <a:pt x="16" y="18"/>
                  </a:lnTo>
                  <a:lnTo>
                    <a:pt x="0" y="10"/>
                  </a:lnTo>
                  <a:lnTo>
                    <a:pt x="0" y="0"/>
                  </a:lnTo>
                  <a:lnTo>
                    <a:pt x="16" y="1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1" name="Freeform 1746"/>
            <p:cNvSpPr>
              <a:spLocks/>
            </p:cNvSpPr>
            <p:nvPr/>
          </p:nvSpPr>
          <p:spPr bwMode="auto">
            <a:xfrm>
              <a:off x="2123" y="3316"/>
              <a:ext cx="340" cy="242"/>
            </a:xfrm>
            <a:custGeom>
              <a:avLst/>
              <a:gdLst>
                <a:gd name="T0" fmla="*/ 0 w 340"/>
                <a:gd name="T1" fmla="*/ 198 h 242"/>
                <a:gd name="T2" fmla="*/ 340 w 340"/>
                <a:gd name="T3" fmla="*/ 0 h 242"/>
                <a:gd name="T4" fmla="*/ 340 w 340"/>
                <a:gd name="T5" fmla="*/ 46 h 242"/>
                <a:gd name="T6" fmla="*/ 0 w 340"/>
                <a:gd name="T7" fmla="*/ 242 h 242"/>
                <a:gd name="T8" fmla="*/ 0 w 340"/>
                <a:gd name="T9" fmla="*/ 198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8"/>
                  </a:moveTo>
                  <a:lnTo>
                    <a:pt x="340" y="0"/>
                  </a:lnTo>
                  <a:lnTo>
                    <a:pt x="340" y="46"/>
                  </a:lnTo>
                  <a:lnTo>
                    <a:pt x="0" y="242"/>
                  </a:lnTo>
                  <a:lnTo>
                    <a:pt x="0" y="19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2" name="Freeform 1747"/>
            <p:cNvSpPr>
              <a:spLocks/>
            </p:cNvSpPr>
            <p:nvPr/>
          </p:nvSpPr>
          <p:spPr bwMode="auto">
            <a:xfrm>
              <a:off x="1827" y="3144"/>
              <a:ext cx="636" cy="370"/>
            </a:xfrm>
            <a:custGeom>
              <a:avLst/>
              <a:gdLst>
                <a:gd name="T0" fmla="*/ 0 w 636"/>
                <a:gd name="T1" fmla="*/ 198 h 370"/>
                <a:gd name="T2" fmla="*/ 338 w 636"/>
                <a:gd name="T3" fmla="*/ 0 h 370"/>
                <a:gd name="T4" fmla="*/ 636 w 636"/>
                <a:gd name="T5" fmla="*/ 172 h 370"/>
                <a:gd name="T6" fmla="*/ 296 w 636"/>
                <a:gd name="T7" fmla="*/ 370 h 370"/>
                <a:gd name="T8" fmla="*/ 0 w 636"/>
                <a:gd name="T9" fmla="*/ 198 h 370"/>
                <a:gd name="T10" fmla="*/ 0 60000 65536"/>
                <a:gd name="T11" fmla="*/ 0 60000 65536"/>
                <a:gd name="T12" fmla="*/ 0 60000 65536"/>
                <a:gd name="T13" fmla="*/ 0 60000 65536"/>
                <a:gd name="T14" fmla="*/ 0 60000 65536"/>
                <a:gd name="T15" fmla="*/ 0 w 636"/>
                <a:gd name="T16" fmla="*/ 0 h 370"/>
                <a:gd name="T17" fmla="*/ 636 w 636"/>
                <a:gd name="T18" fmla="*/ 370 h 370"/>
              </a:gdLst>
              <a:ahLst/>
              <a:cxnLst>
                <a:cxn ang="T10">
                  <a:pos x="T0" y="T1"/>
                </a:cxn>
                <a:cxn ang="T11">
                  <a:pos x="T2" y="T3"/>
                </a:cxn>
                <a:cxn ang="T12">
                  <a:pos x="T4" y="T5"/>
                </a:cxn>
                <a:cxn ang="T13">
                  <a:pos x="T6" y="T7"/>
                </a:cxn>
                <a:cxn ang="T14">
                  <a:pos x="T8" y="T9"/>
                </a:cxn>
              </a:cxnLst>
              <a:rect l="T15" t="T16" r="T17" b="T18"/>
              <a:pathLst>
                <a:path w="636" h="370">
                  <a:moveTo>
                    <a:pt x="0" y="198"/>
                  </a:moveTo>
                  <a:lnTo>
                    <a:pt x="338" y="0"/>
                  </a:lnTo>
                  <a:lnTo>
                    <a:pt x="636" y="172"/>
                  </a:lnTo>
                  <a:lnTo>
                    <a:pt x="296" y="370"/>
                  </a:lnTo>
                  <a:lnTo>
                    <a:pt x="0" y="19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3" name="Freeform 1748"/>
            <p:cNvSpPr>
              <a:spLocks/>
            </p:cNvSpPr>
            <p:nvPr/>
          </p:nvSpPr>
          <p:spPr bwMode="auto">
            <a:xfrm>
              <a:off x="1827" y="3342"/>
              <a:ext cx="296" cy="216"/>
            </a:xfrm>
            <a:custGeom>
              <a:avLst/>
              <a:gdLst>
                <a:gd name="T0" fmla="*/ 296 w 296"/>
                <a:gd name="T1" fmla="*/ 172 h 216"/>
                <a:gd name="T2" fmla="*/ 296 w 296"/>
                <a:gd name="T3" fmla="*/ 216 h 216"/>
                <a:gd name="T4" fmla="*/ 0 w 296"/>
                <a:gd name="T5" fmla="*/ 44 h 216"/>
                <a:gd name="T6" fmla="*/ 0 w 296"/>
                <a:gd name="T7" fmla="*/ 0 h 216"/>
                <a:gd name="T8" fmla="*/ 296 w 296"/>
                <a:gd name="T9" fmla="*/ 172 h 216"/>
                <a:gd name="T10" fmla="*/ 0 60000 65536"/>
                <a:gd name="T11" fmla="*/ 0 60000 65536"/>
                <a:gd name="T12" fmla="*/ 0 60000 65536"/>
                <a:gd name="T13" fmla="*/ 0 60000 65536"/>
                <a:gd name="T14" fmla="*/ 0 60000 65536"/>
                <a:gd name="T15" fmla="*/ 0 w 296"/>
                <a:gd name="T16" fmla="*/ 0 h 216"/>
                <a:gd name="T17" fmla="*/ 296 w 296"/>
                <a:gd name="T18" fmla="*/ 216 h 216"/>
              </a:gdLst>
              <a:ahLst/>
              <a:cxnLst>
                <a:cxn ang="T10">
                  <a:pos x="T0" y="T1"/>
                </a:cxn>
                <a:cxn ang="T11">
                  <a:pos x="T2" y="T3"/>
                </a:cxn>
                <a:cxn ang="T12">
                  <a:pos x="T4" y="T5"/>
                </a:cxn>
                <a:cxn ang="T13">
                  <a:pos x="T6" y="T7"/>
                </a:cxn>
                <a:cxn ang="T14">
                  <a:pos x="T8" y="T9"/>
                </a:cxn>
              </a:cxnLst>
              <a:rect l="T15" t="T16" r="T17" b="T18"/>
              <a:pathLst>
                <a:path w="296" h="216">
                  <a:moveTo>
                    <a:pt x="296" y="172"/>
                  </a:moveTo>
                  <a:lnTo>
                    <a:pt x="296" y="216"/>
                  </a:lnTo>
                  <a:lnTo>
                    <a:pt x="0" y="44"/>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4" name="Freeform 1749"/>
            <p:cNvSpPr>
              <a:spLocks/>
            </p:cNvSpPr>
            <p:nvPr/>
          </p:nvSpPr>
          <p:spPr bwMode="auto">
            <a:xfrm>
              <a:off x="1847" y="3362"/>
              <a:ext cx="100" cy="72"/>
            </a:xfrm>
            <a:custGeom>
              <a:avLst/>
              <a:gdLst>
                <a:gd name="T0" fmla="*/ 0 w 100"/>
                <a:gd name="T1" fmla="*/ 14 h 72"/>
                <a:gd name="T2" fmla="*/ 0 w 100"/>
                <a:gd name="T3" fmla="*/ 0 h 72"/>
                <a:gd name="T4" fmla="*/ 100 w 100"/>
                <a:gd name="T5" fmla="*/ 58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8"/>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5" name="Freeform 1750"/>
            <p:cNvSpPr>
              <a:spLocks/>
            </p:cNvSpPr>
            <p:nvPr/>
          </p:nvSpPr>
          <p:spPr bwMode="auto">
            <a:xfrm>
              <a:off x="1847" y="3362"/>
              <a:ext cx="2" cy="14"/>
            </a:xfrm>
            <a:custGeom>
              <a:avLst/>
              <a:gdLst>
                <a:gd name="T0" fmla="*/ 0 w 2"/>
                <a:gd name="T1" fmla="*/ 14 h 14"/>
                <a:gd name="T2" fmla="*/ 2 w 2"/>
                <a:gd name="T3" fmla="*/ 14 h 14"/>
                <a:gd name="T4" fmla="*/ 2 w 2"/>
                <a:gd name="T5" fmla="*/ 2 h 14"/>
                <a:gd name="T6" fmla="*/ 0 w 2"/>
                <a:gd name="T7" fmla="*/ 0 h 14"/>
                <a:gd name="T8" fmla="*/ 0 w 2"/>
                <a:gd name="T9" fmla="*/ 14 h 14"/>
                <a:gd name="T10" fmla="*/ 0 60000 65536"/>
                <a:gd name="T11" fmla="*/ 0 60000 65536"/>
                <a:gd name="T12" fmla="*/ 0 60000 65536"/>
                <a:gd name="T13" fmla="*/ 0 60000 65536"/>
                <a:gd name="T14" fmla="*/ 0 60000 65536"/>
                <a:gd name="T15" fmla="*/ 0 w 2"/>
                <a:gd name="T16" fmla="*/ 0 h 14"/>
                <a:gd name="T17" fmla="*/ 2 w 2"/>
                <a:gd name="T18" fmla="*/ 14 h 14"/>
              </a:gdLst>
              <a:ahLst/>
              <a:cxnLst>
                <a:cxn ang="T10">
                  <a:pos x="T0" y="T1"/>
                </a:cxn>
                <a:cxn ang="T11">
                  <a:pos x="T2" y="T3"/>
                </a:cxn>
                <a:cxn ang="T12">
                  <a:pos x="T4" y="T5"/>
                </a:cxn>
                <a:cxn ang="T13">
                  <a:pos x="T6" y="T7"/>
                </a:cxn>
                <a:cxn ang="T14">
                  <a:pos x="T8" y="T9"/>
                </a:cxn>
              </a:cxnLst>
              <a:rect l="T15" t="T16" r="T17" b="T18"/>
              <a:pathLst>
                <a:path w="2" h="14">
                  <a:moveTo>
                    <a:pt x="0" y="14"/>
                  </a:moveTo>
                  <a:lnTo>
                    <a:pt x="2" y="14"/>
                  </a:lnTo>
                  <a:lnTo>
                    <a:pt x="2" y="2"/>
                  </a:lnTo>
                  <a:lnTo>
                    <a:pt x="0" y="0"/>
                  </a:lnTo>
                  <a:lnTo>
                    <a:pt x="0" y="14"/>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6" name="Freeform 1751"/>
            <p:cNvSpPr>
              <a:spLocks/>
            </p:cNvSpPr>
            <p:nvPr/>
          </p:nvSpPr>
          <p:spPr bwMode="auto">
            <a:xfrm>
              <a:off x="1847" y="3376"/>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7" name="Freeform 1752"/>
            <p:cNvSpPr>
              <a:spLocks/>
            </p:cNvSpPr>
            <p:nvPr/>
          </p:nvSpPr>
          <p:spPr bwMode="auto">
            <a:xfrm>
              <a:off x="2109" y="3514"/>
              <a:ext cx="8" cy="34"/>
            </a:xfrm>
            <a:custGeom>
              <a:avLst/>
              <a:gdLst>
                <a:gd name="T0" fmla="*/ 0 w 8"/>
                <a:gd name="T1" fmla="*/ 30 h 34"/>
                <a:gd name="T2" fmla="*/ 0 w 8"/>
                <a:gd name="T3" fmla="*/ 0 h 34"/>
                <a:gd name="T4" fmla="*/ 8 w 8"/>
                <a:gd name="T5" fmla="*/ 4 h 34"/>
                <a:gd name="T6" fmla="*/ 8 w 8"/>
                <a:gd name="T7" fmla="*/ 34 h 34"/>
                <a:gd name="T8" fmla="*/ 0 w 8"/>
                <a:gd name="T9" fmla="*/ 3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28" name="Rectangle 1753"/>
            <p:cNvSpPr>
              <a:spLocks noChangeArrowheads="1"/>
            </p:cNvSpPr>
            <p:nvPr/>
          </p:nvSpPr>
          <p:spPr bwMode="auto">
            <a:xfrm>
              <a:off x="2109" y="351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29" name="Freeform 1754"/>
            <p:cNvSpPr>
              <a:spLocks/>
            </p:cNvSpPr>
            <p:nvPr/>
          </p:nvSpPr>
          <p:spPr bwMode="auto">
            <a:xfrm>
              <a:off x="2109" y="3544"/>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0" name="Freeform 1755"/>
            <p:cNvSpPr>
              <a:spLocks/>
            </p:cNvSpPr>
            <p:nvPr/>
          </p:nvSpPr>
          <p:spPr bwMode="auto">
            <a:xfrm>
              <a:off x="2099" y="350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1" name="Freeform 1756"/>
            <p:cNvSpPr>
              <a:spLocks/>
            </p:cNvSpPr>
            <p:nvPr/>
          </p:nvSpPr>
          <p:spPr bwMode="auto">
            <a:xfrm>
              <a:off x="2099" y="3506"/>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2" name="Freeform 1757"/>
            <p:cNvSpPr>
              <a:spLocks/>
            </p:cNvSpPr>
            <p:nvPr/>
          </p:nvSpPr>
          <p:spPr bwMode="auto">
            <a:xfrm>
              <a:off x="2099" y="353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3" name="Freeform 1758"/>
            <p:cNvSpPr>
              <a:spLocks/>
            </p:cNvSpPr>
            <p:nvPr/>
          </p:nvSpPr>
          <p:spPr bwMode="auto">
            <a:xfrm>
              <a:off x="2087" y="350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4" name="Freeform 1759"/>
            <p:cNvSpPr>
              <a:spLocks/>
            </p:cNvSpPr>
            <p:nvPr/>
          </p:nvSpPr>
          <p:spPr bwMode="auto">
            <a:xfrm>
              <a:off x="2087" y="3500"/>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5" name="Freeform 1760"/>
            <p:cNvSpPr>
              <a:spLocks/>
            </p:cNvSpPr>
            <p:nvPr/>
          </p:nvSpPr>
          <p:spPr bwMode="auto">
            <a:xfrm>
              <a:off x="2087" y="353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6" name="Freeform 1761"/>
            <p:cNvSpPr>
              <a:spLocks/>
            </p:cNvSpPr>
            <p:nvPr/>
          </p:nvSpPr>
          <p:spPr bwMode="auto">
            <a:xfrm>
              <a:off x="2077" y="349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7" name="Freeform 1762"/>
            <p:cNvSpPr>
              <a:spLocks/>
            </p:cNvSpPr>
            <p:nvPr/>
          </p:nvSpPr>
          <p:spPr bwMode="auto">
            <a:xfrm>
              <a:off x="2077" y="3494"/>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8" name="Freeform 1763"/>
            <p:cNvSpPr>
              <a:spLocks/>
            </p:cNvSpPr>
            <p:nvPr/>
          </p:nvSpPr>
          <p:spPr bwMode="auto">
            <a:xfrm>
              <a:off x="2077" y="352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39" name="Freeform 1764"/>
            <p:cNvSpPr>
              <a:spLocks/>
            </p:cNvSpPr>
            <p:nvPr/>
          </p:nvSpPr>
          <p:spPr bwMode="auto">
            <a:xfrm>
              <a:off x="2067" y="3488"/>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0" name="Freeform 1765"/>
            <p:cNvSpPr>
              <a:spLocks/>
            </p:cNvSpPr>
            <p:nvPr/>
          </p:nvSpPr>
          <p:spPr bwMode="auto">
            <a:xfrm>
              <a:off x="2067" y="3488"/>
              <a:ext cx="2" cy="32"/>
            </a:xfrm>
            <a:custGeom>
              <a:avLst/>
              <a:gdLst>
                <a:gd name="T0" fmla="*/ 0 w 2"/>
                <a:gd name="T1" fmla="*/ 32 h 32"/>
                <a:gd name="T2" fmla="*/ 0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0"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1" name="Freeform 1766"/>
            <p:cNvSpPr>
              <a:spLocks/>
            </p:cNvSpPr>
            <p:nvPr/>
          </p:nvSpPr>
          <p:spPr bwMode="auto">
            <a:xfrm>
              <a:off x="2067" y="3518"/>
              <a:ext cx="6" cy="6"/>
            </a:xfrm>
            <a:custGeom>
              <a:avLst/>
              <a:gdLst>
                <a:gd name="T0" fmla="*/ 6 w 6"/>
                <a:gd name="T1" fmla="*/ 6 h 6"/>
                <a:gd name="T2" fmla="*/ 6 w 6"/>
                <a:gd name="T3" fmla="*/ 4 h 6"/>
                <a:gd name="T4" fmla="*/ 0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0"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2" name="Freeform 1767"/>
            <p:cNvSpPr>
              <a:spLocks/>
            </p:cNvSpPr>
            <p:nvPr/>
          </p:nvSpPr>
          <p:spPr bwMode="auto">
            <a:xfrm>
              <a:off x="2055" y="3482"/>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3" name="Freeform 1768"/>
            <p:cNvSpPr>
              <a:spLocks/>
            </p:cNvSpPr>
            <p:nvPr/>
          </p:nvSpPr>
          <p:spPr bwMode="auto">
            <a:xfrm>
              <a:off x="2055" y="3482"/>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4" name="Freeform 1769"/>
            <p:cNvSpPr>
              <a:spLocks/>
            </p:cNvSpPr>
            <p:nvPr/>
          </p:nvSpPr>
          <p:spPr bwMode="auto">
            <a:xfrm>
              <a:off x="2055" y="3512"/>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5" name="Freeform 1770"/>
            <p:cNvSpPr>
              <a:spLocks/>
            </p:cNvSpPr>
            <p:nvPr/>
          </p:nvSpPr>
          <p:spPr bwMode="auto">
            <a:xfrm>
              <a:off x="2045" y="3476"/>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6" name="Freeform 1771"/>
            <p:cNvSpPr>
              <a:spLocks/>
            </p:cNvSpPr>
            <p:nvPr/>
          </p:nvSpPr>
          <p:spPr bwMode="auto">
            <a:xfrm>
              <a:off x="2045" y="3476"/>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7" name="Freeform 1772"/>
            <p:cNvSpPr>
              <a:spLocks/>
            </p:cNvSpPr>
            <p:nvPr/>
          </p:nvSpPr>
          <p:spPr bwMode="auto">
            <a:xfrm>
              <a:off x="2045" y="3506"/>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8" name="Freeform 1773"/>
            <p:cNvSpPr>
              <a:spLocks/>
            </p:cNvSpPr>
            <p:nvPr/>
          </p:nvSpPr>
          <p:spPr bwMode="auto">
            <a:xfrm>
              <a:off x="2033" y="347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49" name="Freeform 1774"/>
            <p:cNvSpPr>
              <a:spLocks/>
            </p:cNvSpPr>
            <p:nvPr/>
          </p:nvSpPr>
          <p:spPr bwMode="auto">
            <a:xfrm>
              <a:off x="2033" y="3470"/>
              <a:ext cx="2" cy="32"/>
            </a:xfrm>
            <a:custGeom>
              <a:avLst/>
              <a:gdLst>
                <a:gd name="T0" fmla="*/ 0 w 2"/>
                <a:gd name="T1" fmla="*/ 32 h 32"/>
                <a:gd name="T2" fmla="*/ 2 w 2"/>
                <a:gd name="T3" fmla="*/ 30 h 32"/>
                <a:gd name="T4" fmla="*/ 2 w 2"/>
                <a:gd name="T5" fmla="*/ 0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0" name="Freeform 1775"/>
            <p:cNvSpPr>
              <a:spLocks/>
            </p:cNvSpPr>
            <p:nvPr/>
          </p:nvSpPr>
          <p:spPr bwMode="auto">
            <a:xfrm>
              <a:off x="2033" y="3500"/>
              <a:ext cx="8" cy="6"/>
            </a:xfrm>
            <a:custGeom>
              <a:avLst/>
              <a:gdLst>
                <a:gd name="T0" fmla="*/ 8 w 8"/>
                <a:gd name="T1" fmla="*/ 6 h 6"/>
                <a:gd name="T2" fmla="*/ 8 w 8"/>
                <a:gd name="T3" fmla="*/ 2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2"/>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1" name="Freeform 1776"/>
            <p:cNvSpPr>
              <a:spLocks/>
            </p:cNvSpPr>
            <p:nvPr/>
          </p:nvSpPr>
          <p:spPr bwMode="auto">
            <a:xfrm>
              <a:off x="2023" y="3464"/>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2" name="Rectangle 1777"/>
            <p:cNvSpPr>
              <a:spLocks noChangeArrowheads="1"/>
            </p:cNvSpPr>
            <p:nvPr/>
          </p:nvSpPr>
          <p:spPr bwMode="auto">
            <a:xfrm>
              <a:off x="2023" y="3464"/>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53" name="Freeform 1778"/>
            <p:cNvSpPr>
              <a:spLocks/>
            </p:cNvSpPr>
            <p:nvPr/>
          </p:nvSpPr>
          <p:spPr bwMode="auto">
            <a:xfrm>
              <a:off x="2023" y="3494"/>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4" name="Freeform 1779"/>
            <p:cNvSpPr>
              <a:spLocks/>
            </p:cNvSpPr>
            <p:nvPr/>
          </p:nvSpPr>
          <p:spPr bwMode="auto">
            <a:xfrm>
              <a:off x="2013" y="3458"/>
              <a:ext cx="6" cy="34"/>
            </a:xfrm>
            <a:custGeom>
              <a:avLst/>
              <a:gdLst>
                <a:gd name="T0" fmla="*/ 0 w 6"/>
                <a:gd name="T1" fmla="*/ 30 h 34"/>
                <a:gd name="T2" fmla="*/ 0 w 6"/>
                <a:gd name="T3" fmla="*/ 0 h 34"/>
                <a:gd name="T4" fmla="*/ 6 w 6"/>
                <a:gd name="T5" fmla="*/ 4 h 34"/>
                <a:gd name="T6" fmla="*/ 6 w 6"/>
                <a:gd name="T7" fmla="*/ 34 h 34"/>
                <a:gd name="T8" fmla="*/ 0 w 6"/>
                <a:gd name="T9" fmla="*/ 3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5" name="Rectangle 1780"/>
            <p:cNvSpPr>
              <a:spLocks noChangeArrowheads="1"/>
            </p:cNvSpPr>
            <p:nvPr/>
          </p:nvSpPr>
          <p:spPr bwMode="auto">
            <a:xfrm>
              <a:off x="2013" y="3458"/>
              <a:ext cx="2" cy="30"/>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56" name="Freeform 1781"/>
            <p:cNvSpPr>
              <a:spLocks/>
            </p:cNvSpPr>
            <p:nvPr/>
          </p:nvSpPr>
          <p:spPr bwMode="auto">
            <a:xfrm>
              <a:off x="2013" y="3488"/>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7" name="Freeform 1782"/>
            <p:cNvSpPr>
              <a:spLocks/>
            </p:cNvSpPr>
            <p:nvPr/>
          </p:nvSpPr>
          <p:spPr bwMode="auto">
            <a:xfrm>
              <a:off x="2001" y="345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8" name="Freeform 1783"/>
            <p:cNvSpPr>
              <a:spLocks/>
            </p:cNvSpPr>
            <p:nvPr/>
          </p:nvSpPr>
          <p:spPr bwMode="auto">
            <a:xfrm>
              <a:off x="2001" y="3450"/>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59" name="Freeform 1784"/>
            <p:cNvSpPr>
              <a:spLocks/>
            </p:cNvSpPr>
            <p:nvPr/>
          </p:nvSpPr>
          <p:spPr bwMode="auto">
            <a:xfrm>
              <a:off x="2001" y="3482"/>
              <a:ext cx="8" cy="4"/>
            </a:xfrm>
            <a:custGeom>
              <a:avLst/>
              <a:gdLst>
                <a:gd name="T0" fmla="*/ 8 w 8"/>
                <a:gd name="T1" fmla="*/ 4 h 4"/>
                <a:gd name="T2" fmla="*/ 8 w 8"/>
                <a:gd name="T3" fmla="*/ 2 h 4"/>
                <a:gd name="T4" fmla="*/ 2 w 8"/>
                <a:gd name="T5" fmla="*/ 0 h 4"/>
                <a:gd name="T6" fmla="*/ 0 w 8"/>
                <a:gd name="T7" fmla="*/ 0 h 4"/>
                <a:gd name="T8" fmla="*/ 8 w 8"/>
                <a:gd name="T9" fmla="*/ 4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0" name="Freeform 1785"/>
            <p:cNvSpPr>
              <a:spLocks/>
            </p:cNvSpPr>
            <p:nvPr/>
          </p:nvSpPr>
          <p:spPr bwMode="auto">
            <a:xfrm>
              <a:off x="1991" y="344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1" name="Freeform 1786"/>
            <p:cNvSpPr>
              <a:spLocks/>
            </p:cNvSpPr>
            <p:nvPr/>
          </p:nvSpPr>
          <p:spPr bwMode="auto">
            <a:xfrm>
              <a:off x="1991" y="3444"/>
              <a:ext cx="2" cy="32"/>
            </a:xfrm>
            <a:custGeom>
              <a:avLst/>
              <a:gdLst>
                <a:gd name="T0" fmla="*/ 0 w 2"/>
                <a:gd name="T1" fmla="*/ 32 h 32"/>
                <a:gd name="T2" fmla="*/ 2 w 2"/>
                <a:gd name="T3" fmla="*/ 32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2"/>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2" name="Freeform 1787"/>
            <p:cNvSpPr>
              <a:spLocks/>
            </p:cNvSpPr>
            <p:nvPr/>
          </p:nvSpPr>
          <p:spPr bwMode="auto">
            <a:xfrm>
              <a:off x="1991" y="3476"/>
              <a:ext cx="6" cy="4"/>
            </a:xfrm>
            <a:custGeom>
              <a:avLst/>
              <a:gdLst>
                <a:gd name="T0" fmla="*/ 6 w 6"/>
                <a:gd name="T1" fmla="*/ 4 h 4"/>
                <a:gd name="T2" fmla="*/ 6 w 6"/>
                <a:gd name="T3" fmla="*/ 2 h 4"/>
                <a:gd name="T4" fmla="*/ 2 w 6"/>
                <a:gd name="T5" fmla="*/ 0 h 4"/>
                <a:gd name="T6" fmla="*/ 0 w 6"/>
                <a:gd name="T7" fmla="*/ 0 h 4"/>
                <a:gd name="T8" fmla="*/ 6 w 6"/>
                <a:gd name="T9" fmla="*/ 4 h 4"/>
                <a:gd name="T10" fmla="*/ 0 60000 65536"/>
                <a:gd name="T11" fmla="*/ 0 60000 65536"/>
                <a:gd name="T12" fmla="*/ 0 60000 65536"/>
                <a:gd name="T13" fmla="*/ 0 60000 65536"/>
                <a:gd name="T14" fmla="*/ 0 60000 65536"/>
                <a:gd name="T15" fmla="*/ 0 w 6"/>
                <a:gd name="T16" fmla="*/ 0 h 4"/>
                <a:gd name="T17" fmla="*/ 6 w 6"/>
                <a:gd name="T18" fmla="*/ 4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3" name="Freeform 1788"/>
            <p:cNvSpPr>
              <a:spLocks/>
            </p:cNvSpPr>
            <p:nvPr/>
          </p:nvSpPr>
          <p:spPr bwMode="auto">
            <a:xfrm>
              <a:off x="1829" y="3346"/>
              <a:ext cx="16" cy="22"/>
            </a:xfrm>
            <a:custGeom>
              <a:avLst/>
              <a:gdLst>
                <a:gd name="T0" fmla="*/ 16 w 16"/>
                <a:gd name="T1" fmla="*/ 10 h 22"/>
                <a:gd name="T2" fmla="*/ 16 w 16"/>
                <a:gd name="T3" fmla="*/ 22 h 22"/>
                <a:gd name="T4" fmla="*/ 0 w 16"/>
                <a:gd name="T5" fmla="*/ 12 h 22"/>
                <a:gd name="T6" fmla="*/ 0 w 16"/>
                <a:gd name="T7" fmla="*/ 0 h 22"/>
                <a:gd name="T8" fmla="*/ 16 w 16"/>
                <a:gd name="T9" fmla="*/ 1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4" name="Freeform 1789"/>
            <p:cNvSpPr>
              <a:spLocks/>
            </p:cNvSpPr>
            <p:nvPr/>
          </p:nvSpPr>
          <p:spPr bwMode="auto">
            <a:xfrm>
              <a:off x="1843" y="3358"/>
              <a:ext cx="2" cy="10"/>
            </a:xfrm>
            <a:custGeom>
              <a:avLst/>
              <a:gdLst>
                <a:gd name="T0" fmla="*/ 0 w 2"/>
                <a:gd name="T1" fmla="*/ 0 h 10"/>
                <a:gd name="T2" fmla="*/ 2 w 2"/>
                <a:gd name="T3" fmla="*/ 0 h 10"/>
                <a:gd name="T4" fmla="*/ 2 w 2"/>
                <a:gd name="T5" fmla="*/ 8 h 10"/>
                <a:gd name="T6" fmla="*/ 0 w 2"/>
                <a:gd name="T7" fmla="*/ 10 h 10"/>
                <a:gd name="T8" fmla="*/ 0 w 2"/>
                <a:gd name="T9" fmla="*/ 0 h 10"/>
                <a:gd name="T10" fmla="*/ 0 60000 65536"/>
                <a:gd name="T11" fmla="*/ 0 60000 65536"/>
                <a:gd name="T12" fmla="*/ 0 60000 65536"/>
                <a:gd name="T13" fmla="*/ 0 60000 65536"/>
                <a:gd name="T14" fmla="*/ 0 60000 65536"/>
                <a:gd name="T15" fmla="*/ 0 w 2"/>
                <a:gd name="T16" fmla="*/ 0 h 10"/>
                <a:gd name="T17" fmla="*/ 2 w 2"/>
                <a:gd name="T18" fmla="*/ 10 h 10"/>
              </a:gdLst>
              <a:ahLst/>
              <a:cxnLst>
                <a:cxn ang="T10">
                  <a:pos x="T0" y="T1"/>
                </a:cxn>
                <a:cxn ang="T11">
                  <a:pos x="T2" y="T3"/>
                </a:cxn>
                <a:cxn ang="T12">
                  <a:pos x="T4" y="T5"/>
                </a:cxn>
                <a:cxn ang="T13">
                  <a:pos x="T6" y="T7"/>
                </a:cxn>
                <a:cxn ang="T14">
                  <a:pos x="T8" y="T9"/>
                </a:cxn>
              </a:cxnLst>
              <a:rect l="T15" t="T16" r="T17" b="T18"/>
              <a:pathLst>
                <a:path w="2" h="10">
                  <a:moveTo>
                    <a:pt x="0" y="0"/>
                  </a:moveTo>
                  <a:lnTo>
                    <a:pt x="2" y="0"/>
                  </a:lnTo>
                  <a:lnTo>
                    <a:pt x="2" y="8"/>
                  </a:lnTo>
                  <a:lnTo>
                    <a:pt x="0" y="10"/>
                  </a:lnTo>
                  <a:lnTo>
                    <a:pt x="0" y="0"/>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5" name="Freeform 1790"/>
            <p:cNvSpPr>
              <a:spLocks/>
            </p:cNvSpPr>
            <p:nvPr/>
          </p:nvSpPr>
          <p:spPr bwMode="auto">
            <a:xfrm>
              <a:off x="1827" y="3348"/>
              <a:ext cx="18" cy="10"/>
            </a:xfrm>
            <a:custGeom>
              <a:avLst/>
              <a:gdLst>
                <a:gd name="T0" fmla="*/ 0 w 18"/>
                <a:gd name="T1" fmla="*/ 2 h 10"/>
                <a:gd name="T2" fmla="*/ 2 w 18"/>
                <a:gd name="T3" fmla="*/ 0 h 10"/>
                <a:gd name="T4" fmla="*/ 18 w 18"/>
                <a:gd name="T5" fmla="*/ 10 h 10"/>
                <a:gd name="T6" fmla="*/ 16 w 18"/>
                <a:gd name="T7" fmla="*/ 10 h 10"/>
                <a:gd name="T8" fmla="*/ 0 w 18"/>
                <a:gd name="T9" fmla="*/ 2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0" y="2"/>
                  </a:moveTo>
                  <a:lnTo>
                    <a:pt x="2" y="0"/>
                  </a:lnTo>
                  <a:lnTo>
                    <a:pt x="18" y="10"/>
                  </a:lnTo>
                  <a:lnTo>
                    <a:pt x="16" y="10"/>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6" name="Freeform 1791"/>
            <p:cNvSpPr>
              <a:spLocks/>
            </p:cNvSpPr>
            <p:nvPr/>
          </p:nvSpPr>
          <p:spPr bwMode="auto">
            <a:xfrm>
              <a:off x="1827" y="3350"/>
              <a:ext cx="16" cy="18"/>
            </a:xfrm>
            <a:custGeom>
              <a:avLst/>
              <a:gdLst>
                <a:gd name="T0" fmla="*/ 16 w 16"/>
                <a:gd name="T1" fmla="*/ 8 h 18"/>
                <a:gd name="T2" fmla="*/ 16 w 16"/>
                <a:gd name="T3" fmla="*/ 18 h 18"/>
                <a:gd name="T4" fmla="*/ 0 w 16"/>
                <a:gd name="T5" fmla="*/ 10 h 18"/>
                <a:gd name="T6" fmla="*/ 0 w 16"/>
                <a:gd name="T7" fmla="*/ 0 h 18"/>
                <a:gd name="T8" fmla="*/ 16 w 16"/>
                <a:gd name="T9" fmla="*/ 8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8"/>
                  </a:moveTo>
                  <a:lnTo>
                    <a:pt x="16" y="18"/>
                  </a:lnTo>
                  <a:lnTo>
                    <a:pt x="0" y="10"/>
                  </a:lnTo>
                  <a:lnTo>
                    <a:pt x="0" y="0"/>
                  </a:lnTo>
                  <a:lnTo>
                    <a:pt x="16" y="8"/>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7" name="Freeform 1792"/>
            <p:cNvSpPr>
              <a:spLocks/>
            </p:cNvSpPr>
            <p:nvPr/>
          </p:nvSpPr>
          <p:spPr bwMode="auto">
            <a:xfrm>
              <a:off x="2123" y="3254"/>
              <a:ext cx="340" cy="242"/>
            </a:xfrm>
            <a:custGeom>
              <a:avLst/>
              <a:gdLst>
                <a:gd name="T0" fmla="*/ 0 w 340"/>
                <a:gd name="T1" fmla="*/ 196 h 242"/>
                <a:gd name="T2" fmla="*/ 340 w 340"/>
                <a:gd name="T3" fmla="*/ 0 h 242"/>
                <a:gd name="T4" fmla="*/ 340 w 340"/>
                <a:gd name="T5" fmla="*/ 44 h 242"/>
                <a:gd name="T6" fmla="*/ 0 w 340"/>
                <a:gd name="T7" fmla="*/ 242 h 242"/>
                <a:gd name="T8" fmla="*/ 0 w 340"/>
                <a:gd name="T9" fmla="*/ 196 h 242"/>
                <a:gd name="T10" fmla="*/ 0 60000 65536"/>
                <a:gd name="T11" fmla="*/ 0 60000 65536"/>
                <a:gd name="T12" fmla="*/ 0 60000 65536"/>
                <a:gd name="T13" fmla="*/ 0 60000 65536"/>
                <a:gd name="T14" fmla="*/ 0 60000 65536"/>
                <a:gd name="T15" fmla="*/ 0 w 340"/>
                <a:gd name="T16" fmla="*/ 0 h 242"/>
                <a:gd name="T17" fmla="*/ 340 w 340"/>
                <a:gd name="T18" fmla="*/ 242 h 242"/>
              </a:gdLst>
              <a:ahLst/>
              <a:cxnLst>
                <a:cxn ang="T10">
                  <a:pos x="T0" y="T1"/>
                </a:cxn>
                <a:cxn ang="T11">
                  <a:pos x="T2" y="T3"/>
                </a:cxn>
                <a:cxn ang="T12">
                  <a:pos x="T4" y="T5"/>
                </a:cxn>
                <a:cxn ang="T13">
                  <a:pos x="T6" y="T7"/>
                </a:cxn>
                <a:cxn ang="T14">
                  <a:pos x="T8" y="T9"/>
                </a:cxn>
              </a:cxnLst>
              <a:rect l="T15" t="T16" r="T17" b="T18"/>
              <a:pathLst>
                <a:path w="340" h="242">
                  <a:moveTo>
                    <a:pt x="0" y="196"/>
                  </a:moveTo>
                  <a:lnTo>
                    <a:pt x="340" y="0"/>
                  </a:lnTo>
                  <a:lnTo>
                    <a:pt x="340" y="44"/>
                  </a:lnTo>
                  <a:lnTo>
                    <a:pt x="0" y="242"/>
                  </a:lnTo>
                  <a:lnTo>
                    <a:pt x="0" y="19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8" name="Freeform 1793"/>
            <p:cNvSpPr>
              <a:spLocks/>
            </p:cNvSpPr>
            <p:nvPr/>
          </p:nvSpPr>
          <p:spPr bwMode="auto">
            <a:xfrm>
              <a:off x="1827" y="3082"/>
              <a:ext cx="636" cy="368"/>
            </a:xfrm>
            <a:custGeom>
              <a:avLst/>
              <a:gdLst>
                <a:gd name="T0" fmla="*/ 0 w 636"/>
                <a:gd name="T1" fmla="*/ 196 h 368"/>
                <a:gd name="T2" fmla="*/ 338 w 636"/>
                <a:gd name="T3" fmla="*/ 0 h 368"/>
                <a:gd name="T4" fmla="*/ 636 w 636"/>
                <a:gd name="T5" fmla="*/ 172 h 368"/>
                <a:gd name="T6" fmla="*/ 296 w 636"/>
                <a:gd name="T7" fmla="*/ 368 h 368"/>
                <a:gd name="T8" fmla="*/ 0 w 636"/>
                <a:gd name="T9" fmla="*/ 196 h 368"/>
                <a:gd name="T10" fmla="*/ 0 60000 65536"/>
                <a:gd name="T11" fmla="*/ 0 60000 65536"/>
                <a:gd name="T12" fmla="*/ 0 60000 65536"/>
                <a:gd name="T13" fmla="*/ 0 60000 65536"/>
                <a:gd name="T14" fmla="*/ 0 60000 65536"/>
                <a:gd name="T15" fmla="*/ 0 w 636"/>
                <a:gd name="T16" fmla="*/ 0 h 368"/>
                <a:gd name="T17" fmla="*/ 636 w 636"/>
                <a:gd name="T18" fmla="*/ 368 h 368"/>
              </a:gdLst>
              <a:ahLst/>
              <a:cxnLst>
                <a:cxn ang="T10">
                  <a:pos x="T0" y="T1"/>
                </a:cxn>
                <a:cxn ang="T11">
                  <a:pos x="T2" y="T3"/>
                </a:cxn>
                <a:cxn ang="T12">
                  <a:pos x="T4" y="T5"/>
                </a:cxn>
                <a:cxn ang="T13">
                  <a:pos x="T6" y="T7"/>
                </a:cxn>
                <a:cxn ang="T14">
                  <a:pos x="T8" y="T9"/>
                </a:cxn>
              </a:cxnLst>
              <a:rect l="T15" t="T16" r="T17" b="T18"/>
              <a:pathLst>
                <a:path w="636" h="368">
                  <a:moveTo>
                    <a:pt x="0" y="196"/>
                  </a:moveTo>
                  <a:lnTo>
                    <a:pt x="338" y="0"/>
                  </a:lnTo>
                  <a:lnTo>
                    <a:pt x="636" y="172"/>
                  </a:lnTo>
                  <a:lnTo>
                    <a:pt x="296" y="368"/>
                  </a:lnTo>
                  <a:lnTo>
                    <a:pt x="0" y="19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69" name="Freeform 1794"/>
            <p:cNvSpPr>
              <a:spLocks/>
            </p:cNvSpPr>
            <p:nvPr/>
          </p:nvSpPr>
          <p:spPr bwMode="auto">
            <a:xfrm>
              <a:off x="1827" y="3278"/>
              <a:ext cx="296" cy="218"/>
            </a:xfrm>
            <a:custGeom>
              <a:avLst/>
              <a:gdLst>
                <a:gd name="T0" fmla="*/ 296 w 296"/>
                <a:gd name="T1" fmla="*/ 172 h 218"/>
                <a:gd name="T2" fmla="*/ 296 w 296"/>
                <a:gd name="T3" fmla="*/ 218 h 218"/>
                <a:gd name="T4" fmla="*/ 0 w 296"/>
                <a:gd name="T5" fmla="*/ 46 h 218"/>
                <a:gd name="T6" fmla="*/ 0 w 296"/>
                <a:gd name="T7" fmla="*/ 0 h 218"/>
                <a:gd name="T8" fmla="*/ 296 w 296"/>
                <a:gd name="T9" fmla="*/ 172 h 218"/>
                <a:gd name="T10" fmla="*/ 0 60000 65536"/>
                <a:gd name="T11" fmla="*/ 0 60000 65536"/>
                <a:gd name="T12" fmla="*/ 0 60000 65536"/>
                <a:gd name="T13" fmla="*/ 0 60000 65536"/>
                <a:gd name="T14" fmla="*/ 0 60000 65536"/>
                <a:gd name="T15" fmla="*/ 0 w 296"/>
                <a:gd name="T16" fmla="*/ 0 h 218"/>
                <a:gd name="T17" fmla="*/ 296 w 296"/>
                <a:gd name="T18" fmla="*/ 218 h 218"/>
              </a:gdLst>
              <a:ahLst/>
              <a:cxnLst>
                <a:cxn ang="T10">
                  <a:pos x="T0" y="T1"/>
                </a:cxn>
                <a:cxn ang="T11">
                  <a:pos x="T2" y="T3"/>
                </a:cxn>
                <a:cxn ang="T12">
                  <a:pos x="T4" y="T5"/>
                </a:cxn>
                <a:cxn ang="T13">
                  <a:pos x="T6" y="T7"/>
                </a:cxn>
                <a:cxn ang="T14">
                  <a:pos x="T8" y="T9"/>
                </a:cxn>
              </a:cxnLst>
              <a:rect l="T15" t="T16" r="T17" b="T18"/>
              <a:pathLst>
                <a:path w="296" h="218">
                  <a:moveTo>
                    <a:pt x="296" y="172"/>
                  </a:moveTo>
                  <a:lnTo>
                    <a:pt x="296" y="218"/>
                  </a:lnTo>
                  <a:lnTo>
                    <a:pt x="0" y="46"/>
                  </a:lnTo>
                  <a:lnTo>
                    <a:pt x="0" y="0"/>
                  </a:lnTo>
                  <a:lnTo>
                    <a:pt x="296" y="172"/>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0" name="Freeform 1795"/>
            <p:cNvSpPr>
              <a:spLocks/>
            </p:cNvSpPr>
            <p:nvPr/>
          </p:nvSpPr>
          <p:spPr bwMode="auto">
            <a:xfrm>
              <a:off x="1847" y="3300"/>
              <a:ext cx="100" cy="72"/>
            </a:xfrm>
            <a:custGeom>
              <a:avLst/>
              <a:gdLst>
                <a:gd name="T0" fmla="*/ 0 w 100"/>
                <a:gd name="T1" fmla="*/ 14 h 72"/>
                <a:gd name="T2" fmla="*/ 0 w 100"/>
                <a:gd name="T3" fmla="*/ 0 h 72"/>
                <a:gd name="T4" fmla="*/ 100 w 100"/>
                <a:gd name="T5" fmla="*/ 56 h 72"/>
                <a:gd name="T6" fmla="*/ 100 w 100"/>
                <a:gd name="T7" fmla="*/ 72 h 72"/>
                <a:gd name="T8" fmla="*/ 0 w 100"/>
                <a:gd name="T9" fmla="*/ 14 h 72"/>
                <a:gd name="T10" fmla="*/ 0 60000 65536"/>
                <a:gd name="T11" fmla="*/ 0 60000 65536"/>
                <a:gd name="T12" fmla="*/ 0 60000 65536"/>
                <a:gd name="T13" fmla="*/ 0 60000 65536"/>
                <a:gd name="T14" fmla="*/ 0 60000 65536"/>
                <a:gd name="T15" fmla="*/ 0 w 100"/>
                <a:gd name="T16" fmla="*/ 0 h 72"/>
                <a:gd name="T17" fmla="*/ 100 w 100"/>
                <a:gd name="T18" fmla="*/ 72 h 72"/>
              </a:gdLst>
              <a:ahLst/>
              <a:cxnLst>
                <a:cxn ang="T10">
                  <a:pos x="T0" y="T1"/>
                </a:cxn>
                <a:cxn ang="T11">
                  <a:pos x="T2" y="T3"/>
                </a:cxn>
                <a:cxn ang="T12">
                  <a:pos x="T4" y="T5"/>
                </a:cxn>
                <a:cxn ang="T13">
                  <a:pos x="T6" y="T7"/>
                </a:cxn>
                <a:cxn ang="T14">
                  <a:pos x="T8" y="T9"/>
                </a:cxn>
              </a:cxnLst>
              <a:rect l="T15" t="T16" r="T17" b="T18"/>
              <a:pathLst>
                <a:path w="100" h="72">
                  <a:moveTo>
                    <a:pt x="0" y="14"/>
                  </a:moveTo>
                  <a:lnTo>
                    <a:pt x="0" y="0"/>
                  </a:lnTo>
                  <a:lnTo>
                    <a:pt x="100" y="56"/>
                  </a:lnTo>
                  <a:lnTo>
                    <a:pt x="100" y="72"/>
                  </a:lnTo>
                  <a:lnTo>
                    <a:pt x="0"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1" name="Rectangle 1796"/>
            <p:cNvSpPr>
              <a:spLocks noChangeArrowheads="1"/>
            </p:cNvSpPr>
            <p:nvPr/>
          </p:nvSpPr>
          <p:spPr bwMode="auto">
            <a:xfrm>
              <a:off x="1847" y="3300"/>
              <a:ext cx="2" cy="14"/>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572" name="Freeform 1797"/>
            <p:cNvSpPr>
              <a:spLocks/>
            </p:cNvSpPr>
            <p:nvPr/>
          </p:nvSpPr>
          <p:spPr bwMode="auto">
            <a:xfrm>
              <a:off x="1847" y="3314"/>
              <a:ext cx="100" cy="58"/>
            </a:xfrm>
            <a:custGeom>
              <a:avLst/>
              <a:gdLst>
                <a:gd name="T0" fmla="*/ 100 w 100"/>
                <a:gd name="T1" fmla="*/ 58 h 58"/>
                <a:gd name="T2" fmla="*/ 100 w 100"/>
                <a:gd name="T3" fmla="*/ 56 h 58"/>
                <a:gd name="T4" fmla="*/ 2 w 100"/>
                <a:gd name="T5" fmla="*/ 0 h 58"/>
                <a:gd name="T6" fmla="*/ 0 w 100"/>
                <a:gd name="T7" fmla="*/ 0 h 58"/>
                <a:gd name="T8" fmla="*/ 100 w 100"/>
                <a:gd name="T9" fmla="*/ 58 h 58"/>
                <a:gd name="T10" fmla="*/ 0 60000 65536"/>
                <a:gd name="T11" fmla="*/ 0 60000 65536"/>
                <a:gd name="T12" fmla="*/ 0 60000 65536"/>
                <a:gd name="T13" fmla="*/ 0 60000 65536"/>
                <a:gd name="T14" fmla="*/ 0 60000 65536"/>
                <a:gd name="T15" fmla="*/ 0 w 100"/>
                <a:gd name="T16" fmla="*/ 0 h 58"/>
                <a:gd name="T17" fmla="*/ 100 w 100"/>
                <a:gd name="T18" fmla="*/ 58 h 58"/>
              </a:gdLst>
              <a:ahLst/>
              <a:cxnLst>
                <a:cxn ang="T10">
                  <a:pos x="T0" y="T1"/>
                </a:cxn>
                <a:cxn ang="T11">
                  <a:pos x="T2" y="T3"/>
                </a:cxn>
                <a:cxn ang="T12">
                  <a:pos x="T4" y="T5"/>
                </a:cxn>
                <a:cxn ang="T13">
                  <a:pos x="T6" y="T7"/>
                </a:cxn>
                <a:cxn ang="T14">
                  <a:pos x="T8" y="T9"/>
                </a:cxn>
              </a:cxnLst>
              <a:rect l="T15" t="T16" r="T17" b="T18"/>
              <a:pathLst>
                <a:path w="100" h="58">
                  <a:moveTo>
                    <a:pt x="100" y="58"/>
                  </a:moveTo>
                  <a:lnTo>
                    <a:pt x="100" y="56"/>
                  </a:lnTo>
                  <a:lnTo>
                    <a:pt x="2" y="0"/>
                  </a:lnTo>
                  <a:lnTo>
                    <a:pt x="0" y="0"/>
                  </a:lnTo>
                  <a:lnTo>
                    <a:pt x="100" y="5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3" name="Freeform 1798"/>
            <p:cNvSpPr>
              <a:spLocks/>
            </p:cNvSpPr>
            <p:nvPr/>
          </p:nvSpPr>
          <p:spPr bwMode="auto">
            <a:xfrm>
              <a:off x="2109" y="3450"/>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4" name="Freeform 1799"/>
            <p:cNvSpPr>
              <a:spLocks/>
            </p:cNvSpPr>
            <p:nvPr/>
          </p:nvSpPr>
          <p:spPr bwMode="auto">
            <a:xfrm>
              <a:off x="2109" y="3450"/>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5" name="Freeform 1800"/>
            <p:cNvSpPr>
              <a:spLocks/>
            </p:cNvSpPr>
            <p:nvPr/>
          </p:nvSpPr>
          <p:spPr bwMode="auto">
            <a:xfrm>
              <a:off x="2109" y="3480"/>
              <a:ext cx="8" cy="6"/>
            </a:xfrm>
            <a:custGeom>
              <a:avLst/>
              <a:gdLst>
                <a:gd name="T0" fmla="*/ 8 w 8"/>
                <a:gd name="T1" fmla="*/ 6 h 6"/>
                <a:gd name="T2" fmla="*/ 8 w 8"/>
                <a:gd name="T3" fmla="*/ 4 h 6"/>
                <a:gd name="T4" fmla="*/ 2 w 8"/>
                <a:gd name="T5" fmla="*/ 0 h 6"/>
                <a:gd name="T6" fmla="*/ 0 w 8"/>
                <a:gd name="T7" fmla="*/ 2 h 6"/>
                <a:gd name="T8" fmla="*/ 8 w 8"/>
                <a:gd name="T9" fmla="*/ 6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6" name="Freeform 1801"/>
            <p:cNvSpPr>
              <a:spLocks/>
            </p:cNvSpPr>
            <p:nvPr/>
          </p:nvSpPr>
          <p:spPr bwMode="auto">
            <a:xfrm>
              <a:off x="2099" y="3444"/>
              <a:ext cx="6" cy="36"/>
            </a:xfrm>
            <a:custGeom>
              <a:avLst/>
              <a:gdLst>
                <a:gd name="T0" fmla="*/ 0 w 6"/>
                <a:gd name="T1" fmla="*/ 32 h 36"/>
                <a:gd name="T2" fmla="*/ 0 w 6"/>
                <a:gd name="T3" fmla="*/ 0 h 36"/>
                <a:gd name="T4" fmla="*/ 6 w 6"/>
                <a:gd name="T5" fmla="*/ 4 h 36"/>
                <a:gd name="T6" fmla="*/ 6 w 6"/>
                <a:gd name="T7" fmla="*/ 36 h 36"/>
                <a:gd name="T8" fmla="*/ 0 w 6"/>
                <a:gd name="T9" fmla="*/ 32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7" name="Freeform 1802"/>
            <p:cNvSpPr>
              <a:spLocks/>
            </p:cNvSpPr>
            <p:nvPr/>
          </p:nvSpPr>
          <p:spPr bwMode="auto">
            <a:xfrm>
              <a:off x="2099" y="3444"/>
              <a:ext cx="2" cy="32"/>
            </a:xfrm>
            <a:custGeom>
              <a:avLst/>
              <a:gdLst>
                <a:gd name="T0" fmla="*/ 0 w 2"/>
                <a:gd name="T1" fmla="*/ 32 h 32"/>
                <a:gd name="T2" fmla="*/ 2 w 2"/>
                <a:gd name="T3" fmla="*/ 30 h 32"/>
                <a:gd name="T4" fmla="*/ 2 w 2"/>
                <a:gd name="T5" fmla="*/ 2 h 32"/>
                <a:gd name="T6" fmla="*/ 0 w 2"/>
                <a:gd name="T7" fmla="*/ 0 h 32"/>
                <a:gd name="T8" fmla="*/ 0 w 2"/>
                <a:gd name="T9" fmla="*/ 32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2"/>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8" name="Freeform 1803"/>
            <p:cNvSpPr>
              <a:spLocks/>
            </p:cNvSpPr>
            <p:nvPr/>
          </p:nvSpPr>
          <p:spPr bwMode="auto">
            <a:xfrm>
              <a:off x="2099" y="3474"/>
              <a:ext cx="6" cy="6"/>
            </a:xfrm>
            <a:custGeom>
              <a:avLst/>
              <a:gdLst>
                <a:gd name="T0" fmla="*/ 6 w 6"/>
                <a:gd name="T1" fmla="*/ 6 h 6"/>
                <a:gd name="T2" fmla="*/ 6 w 6"/>
                <a:gd name="T3" fmla="*/ 4 h 6"/>
                <a:gd name="T4" fmla="*/ 2 w 6"/>
                <a:gd name="T5" fmla="*/ 0 h 6"/>
                <a:gd name="T6" fmla="*/ 0 w 6"/>
                <a:gd name="T7" fmla="*/ 2 h 6"/>
                <a:gd name="T8" fmla="*/ 6 w 6"/>
                <a:gd name="T9" fmla="*/ 6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579" name="Freeform 1804"/>
            <p:cNvSpPr>
              <a:spLocks/>
            </p:cNvSpPr>
            <p:nvPr/>
          </p:nvSpPr>
          <p:spPr bwMode="auto">
            <a:xfrm>
              <a:off x="2087" y="3438"/>
              <a:ext cx="8" cy="36"/>
            </a:xfrm>
            <a:custGeom>
              <a:avLst/>
              <a:gdLst>
                <a:gd name="T0" fmla="*/ 0 w 8"/>
                <a:gd name="T1" fmla="*/ 32 h 36"/>
                <a:gd name="T2" fmla="*/ 0 w 8"/>
                <a:gd name="T3" fmla="*/ 0 h 36"/>
                <a:gd name="T4" fmla="*/ 8 w 8"/>
                <a:gd name="T5" fmla="*/ 4 h 36"/>
                <a:gd name="T6" fmla="*/ 8 w 8"/>
                <a:gd name="T7" fmla="*/ 36 h 36"/>
                <a:gd name="T8" fmla="*/ 0 w 8"/>
                <a:gd name="T9" fmla="*/ 32 h 36"/>
                <a:gd name="T10" fmla="*/ 0 60000 65536"/>
                <a:gd name="T11" fmla="*/ 0 60000 65536"/>
                <a:gd name="T12" fmla="*/ 0 60000 65536"/>
                <a:gd name="T13" fmla="*/ 0 60000 65536"/>
                <a:gd name="T14" fmla="*/ 0 60000 65536"/>
                <a:gd name="T15" fmla="*/ 0 w 8"/>
                <a:gd name="T16" fmla="*/ 0 h 36"/>
                <a:gd name="T17" fmla="*/ 8 w 8"/>
                <a:gd name="T18" fmla="*/ 36 h 36"/>
              </a:gdLst>
              <a:ahLst/>
              <a:cxnLst>
                <a:cxn ang="T10">
                  <a:pos x="T0" y="T1"/>
                </a:cxn>
                <a:cxn ang="T11">
                  <a:pos x="T2" y="T3"/>
                </a:cxn>
                <a:cxn ang="T12">
                  <a:pos x="T4" y="T5"/>
                </a:cxn>
                <a:cxn ang="T13">
                  <a:pos x="T6" y="T7"/>
                </a:cxn>
                <a:cxn ang="T14">
                  <a:pos x="T8" y="T9"/>
                </a:cxn>
              </a:cxnLst>
              <a:rect l="T15" t="T16" r="T17" b="T18"/>
              <a:pathLst>
                <a:path w="8" h="36">
                  <a:moveTo>
                    <a:pt x="0" y="32"/>
                  </a:moveTo>
                  <a:lnTo>
                    <a:pt x="0" y="0"/>
                  </a:lnTo>
                  <a:lnTo>
                    <a:pt x="8" y="4"/>
                  </a:lnTo>
                  <a:lnTo>
                    <a:pt x="8"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103" name="Freeform 2006"/>
          <p:cNvSpPr>
            <a:spLocks/>
          </p:cNvSpPr>
          <p:nvPr/>
        </p:nvSpPr>
        <p:spPr bwMode="auto">
          <a:xfrm>
            <a:off x="3325739" y="3433819"/>
            <a:ext cx="2285" cy="2049"/>
          </a:xfrm>
          <a:custGeom>
            <a:avLst/>
            <a:gdLst>
              <a:gd name="T0" fmla="*/ 0 w 8"/>
              <a:gd name="T1" fmla="*/ 0 h 6"/>
              <a:gd name="T2" fmla="*/ 0 w 8"/>
              <a:gd name="T3" fmla="*/ 0 h 6"/>
              <a:gd name="T4" fmla="*/ 0 w 8"/>
              <a:gd name="T5" fmla="*/ 0 h 6"/>
              <a:gd name="T6" fmla="*/ 0 w 8"/>
              <a:gd name="T7" fmla="*/ 0 h 6"/>
              <a:gd name="T8" fmla="*/ 0 w 8"/>
              <a:gd name="T9" fmla="*/ 0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6"/>
                </a:moveTo>
                <a:lnTo>
                  <a:pt x="8" y="4"/>
                </a:lnTo>
                <a:lnTo>
                  <a:pt x="2" y="0"/>
                </a:lnTo>
                <a:lnTo>
                  <a:pt x="0" y="2"/>
                </a:lnTo>
                <a:lnTo>
                  <a:pt x="8"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4" name="Freeform 2007"/>
          <p:cNvSpPr>
            <a:spLocks/>
          </p:cNvSpPr>
          <p:nvPr/>
        </p:nvSpPr>
        <p:spPr bwMode="auto">
          <a:xfrm>
            <a:off x="3323454" y="3425622"/>
            <a:ext cx="2285" cy="8198"/>
          </a:xfrm>
          <a:custGeom>
            <a:avLst/>
            <a:gdLst>
              <a:gd name="T0" fmla="*/ 0 w 6"/>
              <a:gd name="T1" fmla="*/ 0 h 36"/>
              <a:gd name="T2" fmla="*/ 0 w 6"/>
              <a:gd name="T3" fmla="*/ 0 h 36"/>
              <a:gd name="T4" fmla="*/ 0 w 6"/>
              <a:gd name="T5" fmla="*/ 0 h 36"/>
              <a:gd name="T6" fmla="*/ 0 w 6"/>
              <a:gd name="T7" fmla="*/ 0 h 36"/>
              <a:gd name="T8" fmla="*/ 0 w 6"/>
              <a:gd name="T9" fmla="*/ 0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5" name="Freeform 2008"/>
          <p:cNvSpPr>
            <a:spLocks/>
          </p:cNvSpPr>
          <p:nvPr/>
        </p:nvSpPr>
        <p:spPr bwMode="auto">
          <a:xfrm>
            <a:off x="3323454" y="3425622"/>
            <a:ext cx="1143" cy="7173"/>
          </a:xfrm>
          <a:custGeom>
            <a:avLst/>
            <a:gdLst>
              <a:gd name="T0" fmla="*/ 0 w 2"/>
              <a:gd name="T1" fmla="*/ 0 h 32"/>
              <a:gd name="T2" fmla="*/ 1 w 2"/>
              <a:gd name="T3" fmla="*/ 0 h 32"/>
              <a:gd name="T4" fmla="*/ 1 w 2"/>
              <a:gd name="T5" fmla="*/ 0 h 32"/>
              <a:gd name="T6" fmla="*/ 0 w 2"/>
              <a:gd name="T7" fmla="*/ 0 h 32"/>
              <a:gd name="T8" fmla="*/ 0 w 2"/>
              <a:gd name="T9" fmla="*/ 0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6" name="Freeform 2009"/>
          <p:cNvSpPr>
            <a:spLocks/>
          </p:cNvSpPr>
          <p:nvPr/>
        </p:nvSpPr>
        <p:spPr bwMode="auto">
          <a:xfrm>
            <a:off x="3323454" y="3432795"/>
            <a:ext cx="2285" cy="1025"/>
          </a:xfrm>
          <a:custGeom>
            <a:avLst/>
            <a:gdLst>
              <a:gd name="T0" fmla="*/ 0 w 6"/>
              <a:gd name="T1" fmla="*/ 0 h 6"/>
              <a:gd name="T2" fmla="*/ 0 w 6"/>
              <a:gd name="T3" fmla="*/ 0 h 6"/>
              <a:gd name="T4" fmla="*/ 0 w 6"/>
              <a:gd name="T5" fmla="*/ 0 h 6"/>
              <a:gd name="T6" fmla="*/ 0 w 6"/>
              <a:gd name="T7" fmla="*/ 0 h 6"/>
              <a:gd name="T8" fmla="*/ 0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4"/>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7" name="Freeform 2010"/>
          <p:cNvSpPr>
            <a:spLocks/>
          </p:cNvSpPr>
          <p:nvPr/>
        </p:nvSpPr>
        <p:spPr bwMode="auto">
          <a:xfrm>
            <a:off x="3321169" y="3424597"/>
            <a:ext cx="1143" cy="8198"/>
          </a:xfrm>
          <a:custGeom>
            <a:avLst/>
            <a:gdLst>
              <a:gd name="T0" fmla="*/ 0 w 6"/>
              <a:gd name="T1" fmla="*/ 0 h 36"/>
              <a:gd name="T2" fmla="*/ 0 w 6"/>
              <a:gd name="T3" fmla="*/ 0 h 36"/>
              <a:gd name="T4" fmla="*/ 0 w 6"/>
              <a:gd name="T5" fmla="*/ 0 h 36"/>
              <a:gd name="T6" fmla="*/ 0 w 6"/>
              <a:gd name="T7" fmla="*/ 0 h 36"/>
              <a:gd name="T8" fmla="*/ 0 w 6"/>
              <a:gd name="T9" fmla="*/ 0 h 36"/>
              <a:gd name="T10" fmla="*/ 0 60000 65536"/>
              <a:gd name="T11" fmla="*/ 0 60000 65536"/>
              <a:gd name="T12" fmla="*/ 0 60000 65536"/>
              <a:gd name="T13" fmla="*/ 0 60000 65536"/>
              <a:gd name="T14" fmla="*/ 0 60000 65536"/>
              <a:gd name="T15" fmla="*/ 0 w 6"/>
              <a:gd name="T16" fmla="*/ 0 h 36"/>
              <a:gd name="T17" fmla="*/ 6 w 6"/>
              <a:gd name="T18" fmla="*/ 36 h 36"/>
            </a:gdLst>
            <a:ahLst/>
            <a:cxnLst>
              <a:cxn ang="T10">
                <a:pos x="T0" y="T1"/>
              </a:cxn>
              <a:cxn ang="T11">
                <a:pos x="T2" y="T3"/>
              </a:cxn>
              <a:cxn ang="T12">
                <a:pos x="T4" y="T5"/>
              </a:cxn>
              <a:cxn ang="T13">
                <a:pos x="T6" y="T7"/>
              </a:cxn>
              <a:cxn ang="T14">
                <a:pos x="T8" y="T9"/>
              </a:cxn>
            </a:cxnLst>
            <a:rect l="T15" t="T16" r="T17" b="T18"/>
            <a:pathLst>
              <a:path w="6" h="36">
                <a:moveTo>
                  <a:pt x="0" y="32"/>
                </a:moveTo>
                <a:lnTo>
                  <a:pt x="0" y="0"/>
                </a:lnTo>
                <a:lnTo>
                  <a:pt x="6" y="4"/>
                </a:lnTo>
                <a:lnTo>
                  <a:pt x="6" y="36"/>
                </a:lnTo>
                <a:lnTo>
                  <a:pt x="0"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8" name="Freeform 2011"/>
          <p:cNvSpPr>
            <a:spLocks/>
          </p:cNvSpPr>
          <p:nvPr/>
        </p:nvSpPr>
        <p:spPr bwMode="auto">
          <a:xfrm>
            <a:off x="3321169" y="3424597"/>
            <a:ext cx="1143" cy="7173"/>
          </a:xfrm>
          <a:custGeom>
            <a:avLst/>
            <a:gdLst>
              <a:gd name="T0" fmla="*/ 0 w 2"/>
              <a:gd name="T1" fmla="*/ 0 h 32"/>
              <a:gd name="T2" fmla="*/ 1 w 2"/>
              <a:gd name="T3" fmla="*/ 0 h 32"/>
              <a:gd name="T4" fmla="*/ 1 w 2"/>
              <a:gd name="T5" fmla="*/ 0 h 32"/>
              <a:gd name="T6" fmla="*/ 0 w 2"/>
              <a:gd name="T7" fmla="*/ 0 h 32"/>
              <a:gd name="T8" fmla="*/ 0 w 2"/>
              <a:gd name="T9" fmla="*/ 0 h 32"/>
              <a:gd name="T10" fmla="*/ 0 60000 65536"/>
              <a:gd name="T11" fmla="*/ 0 60000 65536"/>
              <a:gd name="T12" fmla="*/ 0 60000 65536"/>
              <a:gd name="T13" fmla="*/ 0 60000 65536"/>
              <a:gd name="T14" fmla="*/ 0 60000 65536"/>
              <a:gd name="T15" fmla="*/ 0 w 2"/>
              <a:gd name="T16" fmla="*/ 0 h 32"/>
              <a:gd name="T17" fmla="*/ 2 w 2"/>
              <a:gd name="T18" fmla="*/ 32 h 32"/>
            </a:gdLst>
            <a:ahLst/>
            <a:cxnLst>
              <a:cxn ang="T10">
                <a:pos x="T0" y="T1"/>
              </a:cxn>
              <a:cxn ang="T11">
                <a:pos x="T2" y="T3"/>
              </a:cxn>
              <a:cxn ang="T12">
                <a:pos x="T4" y="T5"/>
              </a:cxn>
              <a:cxn ang="T13">
                <a:pos x="T6" y="T7"/>
              </a:cxn>
              <a:cxn ang="T14">
                <a:pos x="T8" y="T9"/>
              </a:cxn>
            </a:cxnLst>
            <a:rect l="T15" t="T16" r="T17" b="T18"/>
            <a:pathLst>
              <a:path w="2" h="32">
                <a:moveTo>
                  <a:pt x="0" y="32"/>
                </a:moveTo>
                <a:lnTo>
                  <a:pt x="2" y="30"/>
                </a:lnTo>
                <a:lnTo>
                  <a:pt x="2" y="0"/>
                </a:lnTo>
                <a:lnTo>
                  <a:pt x="0" y="0"/>
                </a:lnTo>
                <a:lnTo>
                  <a:pt x="0"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09" name="Freeform 2012"/>
          <p:cNvSpPr>
            <a:spLocks/>
          </p:cNvSpPr>
          <p:nvPr/>
        </p:nvSpPr>
        <p:spPr bwMode="auto">
          <a:xfrm>
            <a:off x="3321169" y="3431770"/>
            <a:ext cx="1143" cy="1025"/>
          </a:xfrm>
          <a:custGeom>
            <a:avLst/>
            <a:gdLst>
              <a:gd name="T0" fmla="*/ 0 w 6"/>
              <a:gd name="T1" fmla="*/ 0 h 6"/>
              <a:gd name="T2" fmla="*/ 0 w 6"/>
              <a:gd name="T3" fmla="*/ 0 h 6"/>
              <a:gd name="T4" fmla="*/ 0 w 6"/>
              <a:gd name="T5" fmla="*/ 0 h 6"/>
              <a:gd name="T6" fmla="*/ 0 w 6"/>
              <a:gd name="T7" fmla="*/ 0 h 6"/>
              <a:gd name="T8" fmla="*/ 0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6" y="6"/>
                </a:moveTo>
                <a:lnTo>
                  <a:pt x="6" y="2"/>
                </a:lnTo>
                <a:lnTo>
                  <a:pt x="2" y="0"/>
                </a:lnTo>
                <a:lnTo>
                  <a:pt x="0" y="2"/>
                </a:lnTo>
                <a:lnTo>
                  <a:pt x="6" y="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0" name="Freeform 2013"/>
          <p:cNvSpPr>
            <a:spLocks/>
          </p:cNvSpPr>
          <p:nvPr/>
        </p:nvSpPr>
        <p:spPr bwMode="auto">
          <a:xfrm>
            <a:off x="3317741" y="3423572"/>
            <a:ext cx="2285" cy="7173"/>
          </a:xfrm>
          <a:custGeom>
            <a:avLst/>
            <a:gdLst>
              <a:gd name="T0" fmla="*/ 0 w 8"/>
              <a:gd name="T1" fmla="*/ 0 h 34"/>
              <a:gd name="T2" fmla="*/ 0 w 8"/>
              <a:gd name="T3" fmla="*/ 0 h 34"/>
              <a:gd name="T4" fmla="*/ 0 w 8"/>
              <a:gd name="T5" fmla="*/ 0 h 34"/>
              <a:gd name="T6" fmla="*/ 0 w 8"/>
              <a:gd name="T7" fmla="*/ 0 h 34"/>
              <a:gd name="T8" fmla="*/ 0 w 8"/>
              <a:gd name="T9" fmla="*/ 0 h 34"/>
              <a:gd name="T10" fmla="*/ 0 60000 65536"/>
              <a:gd name="T11" fmla="*/ 0 60000 65536"/>
              <a:gd name="T12" fmla="*/ 0 60000 65536"/>
              <a:gd name="T13" fmla="*/ 0 60000 65536"/>
              <a:gd name="T14" fmla="*/ 0 60000 65536"/>
              <a:gd name="T15" fmla="*/ 0 w 8"/>
              <a:gd name="T16" fmla="*/ 0 h 34"/>
              <a:gd name="T17" fmla="*/ 8 w 8"/>
              <a:gd name="T18" fmla="*/ 34 h 34"/>
            </a:gdLst>
            <a:ahLst/>
            <a:cxnLst>
              <a:cxn ang="T10">
                <a:pos x="T0" y="T1"/>
              </a:cxn>
              <a:cxn ang="T11">
                <a:pos x="T2" y="T3"/>
              </a:cxn>
              <a:cxn ang="T12">
                <a:pos x="T4" y="T5"/>
              </a:cxn>
              <a:cxn ang="T13">
                <a:pos x="T6" y="T7"/>
              </a:cxn>
              <a:cxn ang="T14">
                <a:pos x="T8" y="T9"/>
              </a:cxn>
            </a:cxnLst>
            <a:rect l="T15" t="T16" r="T17" b="T18"/>
            <a:pathLst>
              <a:path w="8" h="34">
                <a:moveTo>
                  <a:pt x="0" y="30"/>
                </a:moveTo>
                <a:lnTo>
                  <a:pt x="0" y="0"/>
                </a:lnTo>
                <a:lnTo>
                  <a:pt x="8" y="4"/>
                </a:lnTo>
                <a:lnTo>
                  <a:pt x="8"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1" name="Rectangle 2014"/>
          <p:cNvSpPr>
            <a:spLocks noChangeArrowheads="1"/>
          </p:cNvSpPr>
          <p:nvPr/>
        </p:nvSpPr>
        <p:spPr bwMode="auto">
          <a:xfrm>
            <a:off x="3317741" y="3423572"/>
            <a:ext cx="1143" cy="6148"/>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12" name="Freeform 2015"/>
          <p:cNvSpPr>
            <a:spLocks/>
          </p:cNvSpPr>
          <p:nvPr/>
        </p:nvSpPr>
        <p:spPr bwMode="auto">
          <a:xfrm>
            <a:off x="3317741" y="3429720"/>
            <a:ext cx="2285" cy="1025"/>
          </a:xfrm>
          <a:custGeom>
            <a:avLst/>
            <a:gdLst>
              <a:gd name="T0" fmla="*/ 0 w 8"/>
              <a:gd name="T1" fmla="*/ 0 h 4"/>
              <a:gd name="T2" fmla="*/ 0 w 8"/>
              <a:gd name="T3" fmla="*/ 0 h 4"/>
              <a:gd name="T4" fmla="*/ 0 w 8"/>
              <a:gd name="T5" fmla="*/ 0 h 4"/>
              <a:gd name="T6" fmla="*/ 0 w 8"/>
              <a:gd name="T7" fmla="*/ 0 h 4"/>
              <a:gd name="T8" fmla="*/ 0 w 8"/>
              <a:gd name="T9" fmla="*/ 0 h 4"/>
              <a:gd name="T10" fmla="*/ 0 60000 65536"/>
              <a:gd name="T11" fmla="*/ 0 60000 65536"/>
              <a:gd name="T12" fmla="*/ 0 60000 65536"/>
              <a:gd name="T13" fmla="*/ 0 60000 65536"/>
              <a:gd name="T14" fmla="*/ 0 60000 65536"/>
              <a:gd name="T15" fmla="*/ 0 w 8"/>
              <a:gd name="T16" fmla="*/ 0 h 4"/>
              <a:gd name="T17" fmla="*/ 8 w 8"/>
              <a:gd name="T18" fmla="*/ 4 h 4"/>
            </a:gdLst>
            <a:ahLst/>
            <a:cxnLst>
              <a:cxn ang="T10">
                <a:pos x="T0" y="T1"/>
              </a:cxn>
              <a:cxn ang="T11">
                <a:pos x="T2" y="T3"/>
              </a:cxn>
              <a:cxn ang="T12">
                <a:pos x="T4" y="T5"/>
              </a:cxn>
              <a:cxn ang="T13">
                <a:pos x="T6" y="T7"/>
              </a:cxn>
              <a:cxn ang="T14">
                <a:pos x="T8" y="T9"/>
              </a:cxn>
            </a:cxnLst>
            <a:rect l="T15" t="T16" r="T17" b="T18"/>
            <a:pathLst>
              <a:path w="8" h="4">
                <a:moveTo>
                  <a:pt x="8" y="4"/>
                </a:moveTo>
                <a:lnTo>
                  <a:pt x="8" y="2"/>
                </a:lnTo>
                <a:lnTo>
                  <a:pt x="2" y="0"/>
                </a:lnTo>
                <a:lnTo>
                  <a:pt x="0" y="0"/>
                </a:lnTo>
                <a:lnTo>
                  <a:pt x="8"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3" name="Freeform 2016"/>
          <p:cNvSpPr>
            <a:spLocks/>
          </p:cNvSpPr>
          <p:nvPr/>
        </p:nvSpPr>
        <p:spPr bwMode="auto">
          <a:xfrm>
            <a:off x="3316599" y="3421523"/>
            <a:ext cx="1143" cy="7173"/>
          </a:xfrm>
          <a:custGeom>
            <a:avLst/>
            <a:gdLst>
              <a:gd name="T0" fmla="*/ 0 w 6"/>
              <a:gd name="T1" fmla="*/ 0 h 34"/>
              <a:gd name="T2" fmla="*/ 0 w 6"/>
              <a:gd name="T3" fmla="*/ 0 h 34"/>
              <a:gd name="T4" fmla="*/ 0 w 6"/>
              <a:gd name="T5" fmla="*/ 0 h 34"/>
              <a:gd name="T6" fmla="*/ 0 w 6"/>
              <a:gd name="T7" fmla="*/ 0 h 34"/>
              <a:gd name="T8" fmla="*/ 0 w 6"/>
              <a:gd name="T9" fmla="*/ 0 h 34"/>
              <a:gd name="T10" fmla="*/ 0 60000 65536"/>
              <a:gd name="T11" fmla="*/ 0 60000 65536"/>
              <a:gd name="T12" fmla="*/ 0 60000 65536"/>
              <a:gd name="T13" fmla="*/ 0 60000 65536"/>
              <a:gd name="T14" fmla="*/ 0 60000 65536"/>
              <a:gd name="T15" fmla="*/ 0 w 6"/>
              <a:gd name="T16" fmla="*/ 0 h 34"/>
              <a:gd name="T17" fmla="*/ 6 w 6"/>
              <a:gd name="T18" fmla="*/ 34 h 34"/>
            </a:gdLst>
            <a:ahLst/>
            <a:cxnLst>
              <a:cxn ang="T10">
                <a:pos x="T0" y="T1"/>
              </a:cxn>
              <a:cxn ang="T11">
                <a:pos x="T2" y="T3"/>
              </a:cxn>
              <a:cxn ang="T12">
                <a:pos x="T4" y="T5"/>
              </a:cxn>
              <a:cxn ang="T13">
                <a:pos x="T6" y="T7"/>
              </a:cxn>
              <a:cxn ang="T14">
                <a:pos x="T8" y="T9"/>
              </a:cxn>
            </a:cxnLst>
            <a:rect l="T15" t="T16" r="T17" b="T18"/>
            <a:pathLst>
              <a:path w="6" h="34">
                <a:moveTo>
                  <a:pt x="0" y="30"/>
                </a:moveTo>
                <a:lnTo>
                  <a:pt x="0" y="0"/>
                </a:lnTo>
                <a:lnTo>
                  <a:pt x="6" y="4"/>
                </a:lnTo>
                <a:lnTo>
                  <a:pt x="6" y="34"/>
                </a:lnTo>
                <a:lnTo>
                  <a:pt x="0" y="3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4" name="Rectangle 2017"/>
          <p:cNvSpPr>
            <a:spLocks noChangeArrowheads="1"/>
          </p:cNvSpPr>
          <p:nvPr/>
        </p:nvSpPr>
        <p:spPr bwMode="auto">
          <a:xfrm>
            <a:off x="3316599" y="3421523"/>
            <a:ext cx="0" cy="7173"/>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15" name="Freeform 2018"/>
          <p:cNvSpPr>
            <a:spLocks/>
          </p:cNvSpPr>
          <p:nvPr/>
        </p:nvSpPr>
        <p:spPr bwMode="auto">
          <a:xfrm>
            <a:off x="3316599" y="3428696"/>
            <a:ext cx="1143" cy="0"/>
          </a:xfrm>
          <a:custGeom>
            <a:avLst/>
            <a:gdLst>
              <a:gd name="T0" fmla="*/ 0 w 6"/>
              <a:gd name="T1" fmla="*/ 0 h 4"/>
              <a:gd name="T2" fmla="*/ 0 w 6"/>
              <a:gd name="T3" fmla="*/ 0 h 4"/>
              <a:gd name="T4" fmla="*/ 0 w 6"/>
              <a:gd name="T5" fmla="*/ 0 h 4"/>
              <a:gd name="T6" fmla="*/ 0 w 6"/>
              <a:gd name="T7" fmla="*/ 0 h 4"/>
              <a:gd name="T8" fmla="*/ 0 w 6"/>
              <a:gd name="T9" fmla="*/ 0 h 4"/>
              <a:gd name="T10" fmla="*/ 0 60000 65536"/>
              <a:gd name="T11" fmla="*/ 0 60000 65536"/>
              <a:gd name="T12" fmla="*/ 0 60000 65536"/>
              <a:gd name="T13" fmla="*/ 0 60000 65536"/>
              <a:gd name="T14" fmla="*/ 0 60000 65536"/>
              <a:gd name="T15" fmla="*/ 0 w 6"/>
              <a:gd name="T16" fmla="*/ 0 h 4"/>
              <a:gd name="T17" fmla="*/ 6 w 6"/>
              <a:gd name="T18" fmla="*/ 0 h 4"/>
            </a:gdLst>
            <a:ahLst/>
            <a:cxnLst>
              <a:cxn ang="T10">
                <a:pos x="T0" y="T1"/>
              </a:cxn>
              <a:cxn ang="T11">
                <a:pos x="T2" y="T3"/>
              </a:cxn>
              <a:cxn ang="T12">
                <a:pos x="T4" y="T5"/>
              </a:cxn>
              <a:cxn ang="T13">
                <a:pos x="T6" y="T7"/>
              </a:cxn>
              <a:cxn ang="T14">
                <a:pos x="T8" y="T9"/>
              </a:cxn>
            </a:cxnLst>
            <a:rect l="T15" t="T16" r="T17" b="T18"/>
            <a:pathLst>
              <a:path w="6" h="4">
                <a:moveTo>
                  <a:pt x="6" y="4"/>
                </a:moveTo>
                <a:lnTo>
                  <a:pt x="6" y="2"/>
                </a:lnTo>
                <a:lnTo>
                  <a:pt x="2" y="0"/>
                </a:lnTo>
                <a:lnTo>
                  <a:pt x="0" y="0"/>
                </a:lnTo>
                <a:lnTo>
                  <a:pt x="6" y="4"/>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6" name="Freeform 2019"/>
          <p:cNvSpPr>
            <a:spLocks/>
          </p:cNvSpPr>
          <p:nvPr/>
        </p:nvSpPr>
        <p:spPr bwMode="auto">
          <a:xfrm>
            <a:off x="3275465" y="3400003"/>
            <a:ext cx="3428" cy="4099"/>
          </a:xfrm>
          <a:custGeom>
            <a:avLst/>
            <a:gdLst>
              <a:gd name="T0" fmla="*/ 0 w 16"/>
              <a:gd name="T1" fmla="*/ 0 h 22"/>
              <a:gd name="T2" fmla="*/ 0 w 16"/>
              <a:gd name="T3" fmla="*/ 0 h 22"/>
              <a:gd name="T4" fmla="*/ 0 w 16"/>
              <a:gd name="T5" fmla="*/ 0 h 22"/>
              <a:gd name="T6" fmla="*/ 0 w 16"/>
              <a:gd name="T7" fmla="*/ 0 h 22"/>
              <a:gd name="T8" fmla="*/ 0 w 16"/>
              <a:gd name="T9" fmla="*/ 0 h 22"/>
              <a:gd name="T10" fmla="*/ 0 60000 65536"/>
              <a:gd name="T11" fmla="*/ 0 60000 65536"/>
              <a:gd name="T12" fmla="*/ 0 60000 65536"/>
              <a:gd name="T13" fmla="*/ 0 60000 65536"/>
              <a:gd name="T14" fmla="*/ 0 60000 65536"/>
              <a:gd name="T15" fmla="*/ 0 w 16"/>
              <a:gd name="T16" fmla="*/ 0 h 22"/>
              <a:gd name="T17" fmla="*/ 16 w 16"/>
              <a:gd name="T18" fmla="*/ 22 h 22"/>
            </a:gdLst>
            <a:ahLst/>
            <a:cxnLst>
              <a:cxn ang="T10">
                <a:pos x="T0" y="T1"/>
              </a:cxn>
              <a:cxn ang="T11">
                <a:pos x="T2" y="T3"/>
              </a:cxn>
              <a:cxn ang="T12">
                <a:pos x="T4" y="T5"/>
              </a:cxn>
              <a:cxn ang="T13">
                <a:pos x="T6" y="T7"/>
              </a:cxn>
              <a:cxn ang="T14">
                <a:pos x="T8" y="T9"/>
              </a:cxn>
            </a:cxnLst>
            <a:rect l="T15" t="T16" r="T17" b="T18"/>
            <a:pathLst>
              <a:path w="16" h="22">
                <a:moveTo>
                  <a:pt x="16" y="10"/>
                </a:moveTo>
                <a:lnTo>
                  <a:pt x="16" y="22"/>
                </a:lnTo>
                <a:lnTo>
                  <a:pt x="0" y="12"/>
                </a:lnTo>
                <a:lnTo>
                  <a:pt x="0" y="0"/>
                </a:lnTo>
                <a:lnTo>
                  <a:pt x="16" y="1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7" name="Freeform 2020"/>
          <p:cNvSpPr>
            <a:spLocks/>
          </p:cNvSpPr>
          <p:nvPr/>
        </p:nvSpPr>
        <p:spPr bwMode="auto">
          <a:xfrm>
            <a:off x="3278893" y="3402053"/>
            <a:ext cx="0" cy="2049"/>
          </a:xfrm>
          <a:custGeom>
            <a:avLst/>
            <a:gdLst>
              <a:gd name="T0" fmla="*/ 0 w 2"/>
              <a:gd name="T1" fmla="*/ 0 h 10"/>
              <a:gd name="T2" fmla="*/ 0 w 2"/>
              <a:gd name="T3" fmla="*/ 0 h 10"/>
              <a:gd name="T4" fmla="*/ 0 w 2"/>
              <a:gd name="T5" fmla="*/ 0 h 10"/>
              <a:gd name="T6" fmla="*/ 0 w 2"/>
              <a:gd name="T7" fmla="*/ 0 h 10"/>
              <a:gd name="T8" fmla="*/ 0 w 2"/>
              <a:gd name="T9" fmla="*/ 0 h 10"/>
              <a:gd name="T10" fmla="*/ 0 60000 65536"/>
              <a:gd name="T11" fmla="*/ 0 60000 65536"/>
              <a:gd name="T12" fmla="*/ 0 60000 65536"/>
              <a:gd name="T13" fmla="*/ 0 60000 65536"/>
              <a:gd name="T14" fmla="*/ 0 60000 65536"/>
              <a:gd name="T15" fmla="*/ 0 w 2"/>
              <a:gd name="T16" fmla="*/ 0 h 10"/>
              <a:gd name="T17" fmla="*/ 0 w 2"/>
              <a:gd name="T18" fmla="*/ 10 h 10"/>
            </a:gdLst>
            <a:ahLst/>
            <a:cxnLst>
              <a:cxn ang="T10">
                <a:pos x="T0" y="T1"/>
              </a:cxn>
              <a:cxn ang="T11">
                <a:pos x="T2" y="T3"/>
              </a:cxn>
              <a:cxn ang="T12">
                <a:pos x="T4" y="T5"/>
              </a:cxn>
              <a:cxn ang="T13">
                <a:pos x="T6" y="T7"/>
              </a:cxn>
              <a:cxn ang="T14">
                <a:pos x="T8" y="T9"/>
              </a:cxn>
            </a:cxnLst>
            <a:rect l="T15" t="T16" r="T17" b="T18"/>
            <a:pathLst>
              <a:path w="2" h="10">
                <a:moveTo>
                  <a:pt x="0" y="2"/>
                </a:moveTo>
                <a:lnTo>
                  <a:pt x="2" y="0"/>
                </a:lnTo>
                <a:lnTo>
                  <a:pt x="2" y="10"/>
                </a:lnTo>
                <a:lnTo>
                  <a:pt x="0" y="10"/>
                </a:lnTo>
                <a:lnTo>
                  <a:pt x="0" y="2"/>
                </a:lnTo>
                <a:close/>
              </a:path>
            </a:pathLst>
          </a:custGeom>
          <a:solidFill>
            <a:srgbClr val="725A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8" name="Freeform 2021"/>
          <p:cNvSpPr>
            <a:spLocks/>
          </p:cNvSpPr>
          <p:nvPr/>
        </p:nvSpPr>
        <p:spPr bwMode="auto">
          <a:xfrm>
            <a:off x="3275465" y="3400003"/>
            <a:ext cx="3428" cy="2049"/>
          </a:xfrm>
          <a:custGeom>
            <a:avLst/>
            <a:gdLst>
              <a:gd name="T0" fmla="*/ 0 w 18"/>
              <a:gd name="T1" fmla="*/ 0 h 12"/>
              <a:gd name="T2" fmla="*/ 0 w 18"/>
              <a:gd name="T3" fmla="*/ 0 h 12"/>
              <a:gd name="T4" fmla="*/ 0 w 18"/>
              <a:gd name="T5" fmla="*/ 0 h 12"/>
              <a:gd name="T6" fmla="*/ 0 w 18"/>
              <a:gd name="T7" fmla="*/ 0 h 12"/>
              <a:gd name="T8" fmla="*/ 0 w 18"/>
              <a:gd name="T9" fmla="*/ 0 h 12"/>
              <a:gd name="T10" fmla="*/ 0 60000 65536"/>
              <a:gd name="T11" fmla="*/ 0 60000 65536"/>
              <a:gd name="T12" fmla="*/ 0 60000 65536"/>
              <a:gd name="T13" fmla="*/ 0 60000 65536"/>
              <a:gd name="T14" fmla="*/ 0 60000 65536"/>
              <a:gd name="T15" fmla="*/ 0 w 18"/>
              <a:gd name="T16" fmla="*/ 0 h 12"/>
              <a:gd name="T17" fmla="*/ 18 w 18"/>
              <a:gd name="T18" fmla="*/ 12 h 12"/>
            </a:gdLst>
            <a:ahLst/>
            <a:cxnLst>
              <a:cxn ang="T10">
                <a:pos x="T0" y="T1"/>
              </a:cxn>
              <a:cxn ang="T11">
                <a:pos x="T2" y="T3"/>
              </a:cxn>
              <a:cxn ang="T12">
                <a:pos x="T4" y="T5"/>
              </a:cxn>
              <a:cxn ang="T13">
                <a:pos x="T6" y="T7"/>
              </a:cxn>
              <a:cxn ang="T14">
                <a:pos x="T8" y="T9"/>
              </a:cxn>
            </a:cxnLst>
            <a:rect l="T15" t="T16" r="T17" b="T18"/>
            <a:pathLst>
              <a:path w="18" h="12">
                <a:moveTo>
                  <a:pt x="0" y="2"/>
                </a:moveTo>
                <a:lnTo>
                  <a:pt x="2" y="0"/>
                </a:lnTo>
                <a:lnTo>
                  <a:pt x="18" y="10"/>
                </a:lnTo>
                <a:lnTo>
                  <a:pt x="16" y="12"/>
                </a:lnTo>
                <a:lnTo>
                  <a:pt x="0" y="2"/>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19" name="Freeform 2022"/>
          <p:cNvSpPr>
            <a:spLocks/>
          </p:cNvSpPr>
          <p:nvPr/>
        </p:nvSpPr>
        <p:spPr bwMode="auto">
          <a:xfrm>
            <a:off x="3275465" y="3400003"/>
            <a:ext cx="3428" cy="4099"/>
          </a:xfrm>
          <a:custGeom>
            <a:avLst/>
            <a:gdLst>
              <a:gd name="T0" fmla="*/ 0 w 16"/>
              <a:gd name="T1" fmla="*/ 0 h 18"/>
              <a:gd name="T2" fmla="*/ 0 w 16"/>
              <a:gd name="T3" fmla="*/ 0 h 18"/>
              <a:gd name="T4" fmla="*/ 0 w 16"/>
              <a:gd name="T5" fmla="*/ 0 h 18"/>
              <a:gd name="T6" fmla="*/ 0 w 16"/>
              <a:gd name="T7" fmla="*/ 0 h 18"/>
              <a:gd name="T8" fmla="*/ 0 w 16"/>
              <a:gd name="T9" fmla="*/ 0 h 18"/>
              <a:gd name="T10" fmla="*/ 0 60000 65536"/>
              <a:gd name="T11" fmla="*/ 0 60000 65536"/>
              <a:gd name="T12" fmla="*/ 0 60000 65536"/>
              <a:gd name="T13" fmla="*/ 0 60000 65536"/>
              <a:gd name="T14" fmla="*/ 0 60000 65536"/>
              <a:gd name="T15" fmla="*/ 0 w 16"/>
              <a:gd name="T16" fmla="*/ 0 h 18"/>
              <a:gd name="T17" fmla="*/ 16 w 16"/>
              <a:gd name="T18" fmla="*/ 18 h 18"/>
            </a:gdLst>
            <a:ahLst/>
            <a:cxnLst>
              <a:cxn ang="T10">
                <a:pos x="T0" y="T1"/>
              </a:cxn>
              <a:cxn ang="T11">
                <a:pos x="T2" y="T3"/>
              </a:cxn>
              <a:cxn ang="T12">
                <a:pos x="T4" y="T5"/>
              </a:cxn>
              <a:cxn ang="T13">
                <a:pos x="T6" y="T7"/>
              </a:cxn>
              <a:cxn ang="T14">
                <a:pos x="T8" y="T9"/>
              </a:cxn>
            </a:cxnLst>
            <a:rect l="T15" t="T16" r="T17" b="T18"/>
            <a:pathLst>
              <a:path w="16" h="18">
                <a:moveTo>
                  <a:pt x="16" y="10"/>
                </a:moveTo>
                <a:lnTo>
                  <a:pt x="16" y="18"/>
                </a:lnTo>
                <a:lnTo>
                  <a:pt x="0" y="10"/>
                </a:lnTo>
                <a:lnTo>
                  <a:pt x="0" y="0"/>
                </a:lnTo>
                <a:lnTo>
                  <a:pt x="16" y="10"/>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0" name="Freeform 2023"/>
          <p:cNvSpPr>
            <a:spLocks/>
          </p:cNvSpPr>
          <p:nvPr/>
        </p:nvSpPr>
        <p:spPr bwMode="auto">
          <a:xfrm>
            <a:off x="3344021" y="3368237"/>
            <a:ext cx="92551" cy="213144"/>
          </a:xfrm>
          <a:custGeom>
            <a:avLst/>
            <a:gdLst>
              <a:gd name="T0" fmla="*/ 0 w 370"/>
              <a:gd name="T1" fmla="*/ 0 h 932"/>
              <a:gd name="T2" fmla="*/ 0 w 370"/>
              <a:gd name="T3" fmla="*/ 0 h 932"/>
              <a:gd name="T4" fmla="*/ 0 w 370"/>
              <a:gd name="T5" fmla="*/ 0 h 932"/>
              <a:gd name="T6" fmla="*/ 0 w 370"/>
              <a:gd name="T7" fmla="*/ 0 h 932"/>
              <a:gd name="T8" fmla="*/ 0 w 370"/>
              <a:gd name="T9" fmla="*/ 0 h 932"/>
              <a:gd name="T10" fmla="*/ 0 60000 65536"/>
              <a:gd name="T11" fmla="*/ 0 60000 65536"/>
              <a:gd name="T12" fmla="*/ 0 60000 65536"/>
              <a:gd name="T13" fmla="*/ 0 60000 65536"/>
              <a:gd name="T14" fmla="*/ 0 60000 65536"/>
              <a:gd name="T15" fmla="*/ 0 w 370"/>
              <a:gd name="T16" fmla="*/ 0 h 932"/>
              <a:gd name="T17" fmla="*/ 370 w 370"/>
              <a:gd name="T18" fmla="*/ 932 h 932"/>
            </a:gdLst>
            <a:ahLst/>
            <a:cxnLst>
              <a:cxn ang="T10">
                <a:pos x="T0" y="T1"/>
              </a:cxn>
              <a:cxn ang="T11">
                <a:pos x="T2" y="T3"/>
              </a:cxn>
              <a:cxn ang="T12">
                <a:pos x="T4" y="T5"/>
              </a:cxn>
              <a:cxn ang="T13">
                <a:pos x="T6" y="T7"/>
              </a:cxn>
              <a:cxn ang="T14">
                <a:pos x="T8" y="T9"/>
              </a:cxn>
            </a:cxnLst>
            <a:rect l="T15" t="T16" r="T17" b="T18"/>
            <a:pathLst>
              <a:path w="370" h="932">
                <a:moveTo>
                  <a:pt x="0" y="216"/>
                </a:moveTo>
                <a:lnTo>
                  <a:pt x="370" y="0"/>
                </a:lnTo>
                <a:lnTo>
                  <a:pt x="370" y="716"/>
                </a:lnTo>
                <a:lnTo>
                  <a:pt x="0" y="932"/>
                </a:lnTo>
                <a:lnTo>
                  <a:pt x="0" y="216"/>
                </a:lnTo>
                <a:close/>
              </a:path>
            </a:pathLst>
          </a:custGeom>
          <a:solidFill>
            <a:srgbClr val="0D0D0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1" name="Freeform 2024"/>
          <p:cNvSpPr>
            <a:spLocks/>
          </p:cNvSpPr>
          <p:nvPr/>
        </p:nvSpPr>
        <p:spPr bwMode="auto">
          <a:xfrm>
            <a:off x="3344021" y="3417424"/>
            <a:ext cx="1143" cy="163957"/>
          </a:xfrm>
          <a:custGeom>
            <a:avLst/>
            <a:gdLst>
              <a:gd name="T0" fmla="*/ 0 w 4"/>
              <a:gd name="T1" fmla="*/ 0 h 718"/>
              <a:gd name="T2" fmla="*/ 0 w 4"/>
              <a:gd name="T3" fmla="*/ 0 h 718"/>
              <a:gd name="T4" fmla="*/ 0 w 4"/>
              <a:gd name="T5" fmla="*/ 0 h 718"/>
              <a:gd name="T6" fmla="*/ 0 w 4"/>
              <a:gd name="T7" fmla="*/ 0 h 718"/>
              <a:gd name="T8" fmla="*/ 0 w 4"/>
              <a:gd name="T9" fmla="*/ 0 h 718"/>
              <a:gd name="T10" fmla="*/ 0 60000 65536"/>
              <a:gd name="T11" fmla="*/ 0 60000 65536"/>
              <a:gd name="T12" fmla="*/ 0 60000 65536"/>
              <a:gd name="T13" fmla="*/ 0 60000 65536"/>
              <a:gd name="T14" fmla="*/ 0 60000 65536"/>
              <a:gd name="T15" fmla="*/ 0 w 4"/>
              <a:gd name="T16" fmla="*/ 0 h 718"/>
              <a:gd name="T17" fmla="*/ 4 w 4"/>
              <a:gd name="T18" fmla="*/ 718 h 718"/>
            </a:gdLst>
            <a:ahLst/>
            <a:cxnLst>
              <a:cxn ang="T10">
                <a:pos x="T0" y="T1"/>
              </a:cxn>
              <a:cxn ang="T11">
                <a:pos x="T2" y="T3"/>
              </a:cxn>
              <a:cxn ang="T12">
                <a:pos x="T4" y="T5"/>
              </a:cxn>
              <a:cxn ang="T13">
                <a:pos x="T6" y="T7"/>
              </a:cxn>
              <a:cxn ang="T14">
                <a:pos x="T8" y="T9"/>
              </a:cxn>
            </a:cxnLst>
            <a:rect l="T15" t="T16" r="T17" b="T18"/>
            <a:pathLst>
              <a:path w="4" h="718">
                <a:moveTo>
                  <a:pt x="0" y="2"/>
                </a:moveTo>
                <a:lnTo>
                  <a:pt x="4" y="0"/>
                </a:lnTo>
                <a:lnTo>
                  <a:pt x="4" y="716"/>
                </a:lnTo>
                <a:lnTo>
                  <a:pt x="0" y="718"/>
                </a:lnTo>
                <a:lnTo>
                  <a:pt x="0" y="2"/>
                </a:lnTo>
                <a:close/>
              </a:path>
            </a:pathLst>
          </a:custGeom>
          <a:solidFill>
            <a:srgbClr val="1A1A1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2" name="Freeform 2025"/>
          <p:cNvSpPr>
            <a:spLocks/>
          </p:cNvSpPr>
          <p:nvPr/>
        </p:nvSpPr>
        <p:spPr bwMode="auto">
          <a:xfrm>
            <a:off x="3272037" y="3387707"/>
            <a:ext cx="2285" cy="145511"/>
          </a:xfrm>
          <a:custGeom>
            <a:avLst/>
            <a:gdLst>
              <a:gd name="T0" fmla="*/ 0 w 10"/>
              <a:gd name="T1" fmla="*/ 0 h 640"/>
              <a:gd name="T2" fmla="*/ 0 w 10"/>
              <a:gd name="T3" fmla="*/ 0 h 640"/>
              <a:gd name="T4" fmla="*/ 0 w 10"/>
              <a:gd name="T5" fmla="*/ 0 h 640"/>
              <a:gd name="T6" fmla="*/ 0 w 10"/>
              <a:gd name="T7" fmla="*/ 0 h 640"/>
              <a:gd name="T8" fmla="*/ 0 w 10"/>
              <a:gd name="T9" fmla="*/ 0 h 640"/>
              <a:gd name="T10" fmla="*/ 0 60000 65536"/>
              <a:gd name="T11" fmla="*/ 0 60000 65536"/>
              <a:gd name="T12" fmla="*/ 0 60000 65536"/>
              <a:gd name="T13" fmla="*/ 0 60000 65536"/>
              <a:gd name="T14" fmla="*/ 0 60000 65536"/>
              <a:gd name="T15" fmla="*/ 0 w 10"/>
              <a:gd name="T16" fmla="*/ 0 h 640"/>
              <a:gd name="T17" fmla="*/ 10 w 10"/>
              <a:gd name="T18" fmla="*/ 640 h 640"/>
            </a:gdLst>
            <a:ahLst/>
            <a:cxnLst>
              <a:cxn ang="T10">
                <a:pos x="T0" y="T1"/>
              </a:cxn>
              <a:cxn ang="T11">
                <a:pos x="T2" y="T3"/>
              </a:cxn>
              <a:cxn ang="T12">
                <a:pos x="T4" y="T5"/>
              </a:cxn>
              <a:cxn ang="T13">
                <a:pos x="T6" y="T7"/>
              </a:cxn>
              <a:cxn ang="T14">
                <a:pos x="T8" y="T9"/>
              </a:cxn>
            </a:cxnLst>
            <a:rect l="T15" t="T16" r="T17" b="T18"/>
            <a:pathLst>
              <a:path w="10" h="640">
                <a:moveTo>
                  <a:pt x="2" y="6"/>
                </a:moveTo>
                <a:lnTo>
                  <a:pt x="10" y="0"/>
                </a:lnTo>
                <a:lnTo>
                  <a:pt x="10" y="632"/>
                </a:lnTo>
                <a:lnTo>
                  <a:pt x="0" y="640"/>
                </a:lnTo>
                <a:lnTo>
                  <a:pt x="2"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3" name="Freeform 2026"/>
          <p:cNvSpPr>
            <a:spLocks/>
          </p:cNvSpPr>
          <p:nvPr/>
        </p:nvSpPr>
        <p:spPr bwMode="auto">
          <a:xfrm>
            <a:off x="3259469" y="3323149"/>
            <a:ext cx="177103" cy="95300"/>
          </a:xfrm>
          <a:custGeom>
            <a:avLst/>
            <a:gdLst>
              <a:gd name="T0" fmla="*/ 0 w 716"/>
              <a:gd name="T1" fmla="*/ 0 h 416"/>
              <a:gd name="T2" fmla="*/ 0 w 716"/>
              <a:gd name="T3" fmla="*/ 0 h 416"/>
              <a:gd name="T4" fmla="*/ 0 w 716"/>
              <a:gd name="T5" fmla="*/ 0 h 416"/>
              <a:gd name="T6" fmla="*/ 0 w 716"/>
              <a:gd name="T7" fmla="*/ 0 h 416"/>
              <a:gd name="T8" fmla="*/ 0 w 716"/>
              <a:gd name="T9" fmla="*/ 0 h 416"/>
              <a:gd name="T10" fmla="*/ 0 60000 65536"/>
              <a:gd name="T11" fmla="*/ 0 60000 65536"/>
              <a:gd name="T12" fmla="*/ 0 60000 65536"/>
              <a:gd name="T13" fmla="*/ 0 60000 65536"/>
              <a:gd name="T14" fmla="*/ 0 60000 65536"/>
              <a:gd name="T15" fmla="*/ 0 w 716"/>
              <a:gd name="T16" fmla="*/ 0 h 416"/>
              <a:gd name="T17" fmla="*/ 716 w 716"/>
              <a:gd name="T18" fmla="*/ 416 h 416"/>
            </a:gdLst>
            <a:ahLst/>
            <a:cxnLst>
              <a:cxn ang="T10">
                <a:pos x="T0" y="T1"/>
              </a:cxn>
              <a:cxn ang="T11">
                <a:pos x="T2" y="T3"/>
              </a:cxn>
              <a:cxn ang="T12">
                <a:pos x="T4" y="T5"/>
              </a:cxn>
              <a:cxn ang="T13">
                <a:pos x="T6" y="T7"/>
              </a:cxn>
              <a:cxn ang="T14">
                <a:pos x="T8" y="T9"/>
              </a:cxn>
            </a:cxnLst>
            <a:rect l="T15" t="T16" r="T17" b="T18"/>
            <a:pathLst>
              <a:path w="716" h="416">
                <a:moveTo>
                  <a:pt x="0" y="216"/>
                </a:moveTo>
                <a:lnTo>
                  <a:pt x="372" y="0"/>
                </a:lnTo>
                <a:lnTo>
                  <a:pt x="716" y="200"/>
                </a:lnTo>
                <a:lnTo>
                  <a:pt x="346" y="416"/>
                </a:lnTo>
                <a:lnTo>
                  <a:pt x="0" y="216"/>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4" name="Freeform 2027"/>
          <p:cNvSpPr>
            <a:spLocks/>
          </p:cNvSpPr>
          <p:nvPr/>
        </p:nvSpPr>
        <p:spPr bwMode="auto">
          <a:xfrm>
            <a:off x="3259469" y="3372336"/>
            <a:ext cx="85695" cy="46113"/>
          </a:xfrm>
          <a:custGeom>
            <a:avLst/>
            <a:gdLst>
              <a:gd name="T0" fmla="*/ 0 w 350"/>
              <a:gd name="T1" fmla="*/ 0 h 202"/>
              <a:gd name="T2" fmla="*/ 0 w 350"/>
              <a:gd name="T3" fmla="*/ 0 h 202"/>
              <a:gd name="T4" fmla="*/ 0 w 350"/>
              <a:gd name="T5" fmla="*/ 0 h 202"/>
              <a:gd name="T6" fmla="*/ 0 w 350"/>
              <a:gd name="T7" fmla="*/ 0 h 202"/>
              <a:gd name="T8" fmla="*/ 0 w 350"/>
              <a:gd name="T9" fmla="*/ 0 h 202"/>
              <a:gd name="T10" fmla="*/ 0 60000 65536"/>
              <a:gd name="T11" fmla="*/ 0 60000 65536"/>
              <a:gd name="T12" fmla="*/ 0 60000 65536"/>
              <a:gd name="T13" fmla="*/ 0 60000 65536"/>
              <a:gd name="T14" fmla="*/ 0 60000 65536"/>
              <a:gd name="T15" fmla="*/ 0 w 350"/>
              <a:gd name="T16" fmla="*/ 0 h 202"/>
              <a:gd name="T17" fmla="*/ 350 w 350"/>
              <a:gd name="T18" fmla="*/ 202 h 202"/>
            </a:gdLst>
            <a:ahLst/>
            <a:cxnLst>
              <a:cxn ang="T10">
                <a:pos x="T0" y="T1"/>
              </a:cxn>
              <a:cxn ang="T11">
                <a:pos x="T2" y="T3"/>
              </a:cxn>
              <a:cxn ang="T12">
                <a:pos x="T4" y="T5"/>
              </a:cxn>
              <a:cxn ang="T13">
                <a:pos x="T6" y="T7"/>
              </a:cxn>
              <a:cxn ang="T14">
                <a:pos x="T8" y="T9"/>
              </a:cxn>
            </a:cxnLst>
            <a:rect l="T15" t="T16" r="T17" b="T18"/>
            <a:pathLst>
              <a:path w="350" h="202">
                <a:moveTo>
                  <a:pt x="0" y="2"/>
                </a:moveTo>
                <a:lnTo>
                  <a:pt x="4" y="0"/>
                </a:lnTo>
                <a:lnTo>
                  <a:pt x="350" y="200"/>
                </a:lnTo>
                <a:lnTo>
                  <a:pt x="346" y="202"/>
                </a:lnTo>
                <a:lnTo>
                  <a:pt x="0" y="2"/>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5" name="Freeform 2028"/>
          <p:cNvSpPr>
            <a:spLocks/>
          </p:cNvSpPr>
          <p:nvPr/>
        </p:nvSpPr>
        <p:spPr bwMode="auto">
          <a:xfrm>
            <a:off x="3272037" y="3531169"/>
            <a:ext cx="57130" cy="31767"/>
          </a:xfrm>
          <a:custGeom>
            <a:avLst/>
            <a:gdLst>
              <a:gd name="T0" fmla="*/ 0 w 232"/>
              <a:gd name="T1" fmla="*/ 0 h 136"/>
              <a:gd name="T2" fmla="*/ 0 w 232"/>
              <a:gd name="T3" fmla="*/ 0 h 136"/>
              <a:gd name="T4" fmla="*/ 0 w 232"/>
              <a:gd name="T5" fmla="*/ 0 h 136"/>
              <a:gd name="T6" fmla="*/ 0 w 232"/>
              <a:gd name="T7" fmla="*/ 0 h 136"/>
              <a:gd name="T8" fmla="*/ 0 w 232"/>
              <a:gd name="T9" fmla="*/ 0 h 136"/>
              <a:gd name="T10" fmla="*/ 0 60000 65536"/>
              <a:gd name="T11" fmla="*/ 0 60000 65536"/>
              <a:gd name="T12" fmla="*/ 0 60000 65536"/>
              <a:gd name="T13" fmla="*/ 0 60000 65536"/>
              <a:gd name="T14" fmla="*/ 0 60000 65536"/>
              <a:gd name="T15" fmla="*/ 0 w 232"/>
              <a:gd name="T16" fmla="*/ 0 h 136"/>
              <a:gd name="T17" fmla="*/ 232 w 232"/>
              <a:gd name="T18" fmla="*/ 136 h 136"/>
            </a:gdLst>
            <a:ahLst/>
            <a:cxnLst>
              <a:cxn ang="T10">
                <a:pos x="T0" y="T1"/>
              </a:cxn>
              <a:cxn ang="T11">
                <a:pos x="T2" y="T3"/>
              </a:cxn>
              <a:cxn ang="T12">
                <a:pos x="T4" y="T5"/>
              </a:cxn>
              <a:cxn ang="T13">
                <a:pos x="T6" y="T7"/>
              </a:cxn>
              <a:cxn ang="T14">
                <a:pos x="T8" y="T9"/>
              </a:cxn>
            </a:cxnLst>
            <a:rect l="T15" t="T16" r="T17" b="T18"/>
            <a:pathLst>
              <a:path w="232" h="136">
                <a:moveTo>
                  <a:pt x="0" y="8"/>
                </a:moveTo>
                <a:lnTo>
                  <a:pt x="10" y="0"/>
                </a:lnTo>
                <a:lnTo>
                  <a:pt x="232" y="130"/>
                </a:lnTo>
                <a:lnTo>
                  <a:pt x="224" y="136"/>
                </a:lnTo>
                <a:lnTo>
                  <a:pt x="0" y="8"/>
                </a:lnTo>
                <a:close/>
              </a:path>
            </a:pathLst>
          </a:custGeom>
          <a:solidFill>
            <a:srgbClr val="2626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6" name="Freeform 2029"/>
          <p:cNvSpPr>
            <a:spLocks noEditPoints="1"/>
          </p:cNvSpPr>
          <p:nvPr/>
        </p:nvSpPr>
        <p:spPr bwMode="auto">
          <a:xfrm>
            <a:off x="3259469" y="3372336"/>
            <a:ext cx="84552" cy="209045"/>
          </a:xfrm>
          <a:custGeom>
            <a:avLst/>
            <a:gdLst>
              <a:gd name="T0" fmla="*/ 0 w 346"/>
              <a:gd name="T1" fmla="*/ 0 h 916"/>
              <a:gd name="T2" fmla="*/ 0 w 346"/>
              <a:gd name="T3" fmla="*/ 0 h 916"/>
              <a:gd name="T4" fmla="*/ 0 w 346"/>
              <a:gd name="T5" fmla="*/ 0 h 916"/>
              <a:gd name="T6" fmla="*/ 0 w 346"/>
              <a:gd name="T7" fmla="*/ 0 h 916"/>
              <a:gd name="T8" fmla="*/ 0 w 346"/>
              <a:gd name="T9" fmla="*/ 0 h 916"/>
              <a:gd name="T10" fmla="*/ 0 w 346"/>
              <a:gd name="T11" fmla="*/ 0 h 916"/>
              <a:gd name="T12" fmla="*/ 0 w 346"/>
              <a:gd name="T13" fmla="*/ 0 h 916"/>
              <a:gd name="T14" fmla="*/ 0 w 346"/>
              <a:gd name="T15" fmla="*/ 0 h 916"/>
              <a:gd name="T16" fmla="*/ 0 w 346"/>
              <a:gd name="T17" fmla="*/ 0 h 916"/>
              <a:gd name="T18" fmla="*/ 0 w 346"/>
              <a:gd name="T19" fmla="*/ 0 h 91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46"/>
              <a:gd name="T31" fmla="*/ 0 h 916"/>
              <a:gd name="T32" fmla="*/ 346 w 346"/>
              <a:gd name="T33" fmla="*/ 916 h 91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46" h="916">
                <a:moveTo>
                  <a:pt x="0" y="0"/>
                </a:moveTo>
                <a:lnTo>
                  <a:pt x="0" y="716"/>
                </a:lnTo>
                <a:lnTo>
                  <a:pt x="346" y="916"/>
                </a:lnTo>
                <a:lnTo>
                  <a:pt x="346" y="200"/>
                </a:lnTo>
                <a:lnTo>
                  <a:pt x="0" y="0"/>
                </a:lnTo>
                <a:close/>
                <a:moveTo>
                  <a:pt x="276" y="834"/>
                </a:moveTo>
                <a:lnTo>
                  <a:pt x="52" y="706"/>
                </a:lnTo>
                <a:lnTo>
                  <a:pt x="54" y="72"/>
                </a:lnTo>
                <a:lnTo>
                  <a:pt x="276" y="200"/>
                </a:lnTo>
                <a:lnTo>
                  <a:pt x="276" y="834"/>
                </a:lnTo>
                <a:close/>
              </a:path>
            </a:pathLst>
          </a:custGeom>
          <a:solidFill>
            <a:srgbClr val="4040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7" name="Freeform 2030"/>
          <p:cNvSpPr>
            <a:spLocks/>
          </p:cNvSpPr>
          <p:nvPr/>
        </p:nvSpPr>
        <p:spPr bwMode="auto">
          <a:xfrm>
            <a:off x="3290319" y="3391806"/>
            <a:ext cx="19424" cy="12297"/>
          </a:xfrm>
          <a:custGeom>
            <a:avLst/>
            <a:gdLst>
              <a:gd name="T0" fmla="*/ 0 w 76"/>
              <a:gd name="T1" fmla="*/ 0 h 56"/>
              <a:gd name="T2" fmla="*/ 0 w 76"/>
              <a:gd name="T3" fmla="*/ 0 h 56"/>
              <a:gd name="T4" fmla="*/ 0 w 76"/>
              <a:gd name="T5" fmla="*/ 0 h 56"/>
              <a:gd name="T6" fmla="*/ 0 w 76"/>
              <a:gd name="T7" fmla="*/ 0 h 56"/>
              <a:gd name="T8" fmla="*/ 0 w 76"/>
              <a:gd name="T9" fmla="*/ 0 h 56"/>
              <a:gd name="T10" fmla="*/ 0 60000 65536"/>
              <a:gd name="T11" fmla="*/ 0 60000 65536"/>
              <a:gd name="T12" fmla="*/ 0 60000 65536"/>
              <a:gd name="T13" fmla="*/ 0 60000 65536"/>
              <a:gd name="T14" fmla="*/ 0 60000 65536"/>
              <a:gd name="T15" fmla="*/ 0 w 76"/>
              <a:gd name="T16" fmla="*/ 0 h 56"/>
              <a:gd name="T17" fmla="*/ 76 w 76"/>
              <a:gd name="T18" fmla="*/ 56 h 56"/>
            </a:gdLst>
            <a:ahLst/>
            <a:cxnLst>
              <a:cxn ang="T10">
                <a:pos x="T0" y="T1"/>
              </a:cxn>
              <a:cxn ang="T11">
                <a:pos x="T2" y="T3"/>
              </a:cxn>
              <a:cxn ang="T12">
                <a:pos x="T4" y="T5"/>
              </a:cxn>
              <a:cxn ang="T13">
                <a:pos x="T6" y="T7"/>
              </a:cxn>
              <a:cxn ang="T14">
                <a:pos x="T8" y="T9"/>
              </a:cxn>
            </a:cxnLst>
            <a:rect l="T15" t="T16" r="T17" b="T18"/>
            <a:pathLst>
              <a:path w="76" h="56">
                <a:moveTo>
                  <a:pt x="76" y="44"/>
                </a:moveTo>
                <a:lnTo>
                  <a:pt x="76" y="56"/>
                </a:lnTo>
                <a:lnTo>
                  <a:pt x="0" y="12"/>
                </a:lnTo>
                <a:lnTo>
                  <a:pt x="0" y="0"/>
                </a:lnTo>
                <a:lnTo>
                  <a:pt x="76" y="44"/>
                </a:lnTo>
                <a:close/>
              </a:path>
            </a:pathLst>
          </a:custGeom>
          <a:solidFill>
            <a:srgbClr val="E1B12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8" name="Freeform 2031"/>
          <p:cNvSpPr>
            <a:spLocks/>
          </p:cNvSpPr>
          <p:nvPr/>
        </p:nvSpPr>
        <p:spPr bwMode="auto">
          <a:xfrm>
            <a:off x="3290319" y="3391806"/>
            <a:ext cx="45719" cy="45719"/>
          </a:xfrm>
          <a:custGeom>
            <a:avLst/>
            <a:gdLst>
              <a:gd name="T0" fmla="*/ 0 w 80"/>
              <a:gd name="T1" fmla="*/ 0 h 46"/>
              <a:gd name="T2" fmla="*/ 0 w 80"/>
              <a:gd name="T3" fmla="*/ 0 h 46"/>
              <a:gd name="T4" fmla="*/ 0 w 80"/>
              <a:gd name="T5" fmla="*/ 0 h 46"/>
              <a:gd name="T6" fmla="*/ 0 w 80"/>
              <a:gd name="T7" fmla="*/ 0 h 46"/>
              <a:gd name="T8" fmla="*/ 0 w 80"/>
              <a:gd name="T9" fmla="*/ 0 h 46"/>
              <a:gd name="T10" fmla="*/ 0 60000 65536"/>
              <a:gd name="T11" fmla="*/ 0 60000 65536"/>
              <a:gd name="T12" fmla="*/ 0 60000 65536"/>
              <a:gd name="T13" fmla="*/ 0 60000 65536"/>
              <a:gd name="T14" fmla="*/ 0 60000 65536"/>
              <a:gd name="T15" fmla="*/ 0 w 80"/>
              <a:gd name="T16" fmla="*/ 0 h 46"/>
              <a:gd name="T17" fmla="*/ 80 w 80"/>
              <a:gd name="T18" fmla="*/ 46 h 46"/>
            </a:gdLst>
            <a:ahLst/>
            <a:cxnLst>
              <a:cxn ang="T10">
                <a:pos x="T0" y="T1"/>
              </a:cxn>
              <a:cxn ang="T11">
                <a:pos x="T2" y="T3"/>
              </a:cxn>
              <a:cxn ang="T12">
                <a:pos x="T4" y="T5"/>
              </a:cxn>
              <a:cxn ang="T13">
                <a:pos x="T6" y="T7"/>
              </a:cxn>
              <a:cxn ang="T14">
                <a:pos x="T8" y="T9"/>
              </a:cxn>
            </a:cxnLst>
            <a:rect l="T15" t="T16" r="T17" b="T18"/>
            <a:pathLst>
              <a:path w="80" h="46">
                <a:moveTo>
                  <a:pt x="0" y="2"/>
                </a:moveTo>
                <a:lnTo>
                  <a:pt x="6" y="0"/>
                </a:lnTo>
                <a:lnTo>
                  <a:pt x="80" y="44"/>
                </a:lnTo>
                <a:lnTo>
                  <a:pt x="76" y="46"/>
                </a:lnTo>
                <a:lnTo>
                  <a:pt x="0" y="2"/>
                </a:lnTo>
                <a:close/>
              </a:path>
            </a:pathLst>
          </a:custGeom>
          <a:solidFill>
            <a:srgbClr val="FFD63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29" name="Freeform 2032"/>
          <p:cNvSpPr>
            <a:spLocks/>
          </p:cNvSpPr>
          <p:nvPr/>
        </p:nvSpPr>
        <p:spPr bwMode="auto">
          <a:xfrm>
            <a:off x="3309743" y="3402053"/>
            <a:ext cx="1143" cy="2049"/>
          </a:xfrm>
          <a:custGeom>
            <a:avLst/>
            <a:gdLst>
              <a:gd name="T0" fmla="*/ 0 w 4"/>
              <a:gd name="T1" fmla="*/ 0 h 14"/>
              <a:gd name="T2" fmla="*/ 0 w 4"/>
              <a:gd name="T3" fmla="*/ 0 h 14"/>
              <a:gd name="T4" fmla="*/ 0 w 4"/>
              <a:gd name="T5" fmla="*/ 0 h 14"/>
              <a:gd name="T6" fmla="*/ 0 w 4"/>
              <a:gd name="T7" fmla="*/ 0 h 14"/>
              <a:gd name="T8" fmla="*/ 0 w 4"/>
              <a:gd name="T9" fmla="*/ 0 h 14"/>
              <a:gd name="T10" fmla="*/ 0 60000 65536"/>
              <a:gd name="T11" fmla="*/ 0 60000 65536"/>
              <a:gd name="T12" fmla="*/ 0 60000 65536"/>
              <a:gd name="T13" fmla="*/ 0 60000 65536"/>
              <a:gd name="T14" fmla="*/ 0 60000 65536"/>
              <a:gd name="T15" fmla="*/ 0 w 4"/>
              <a:gd name="T16" fmla="*/ 0 h 14"/>
              <a:gd name="T17" fmla="*/ 4 w 4"/>
              <a:gd name="T18" fmla="*/ 14 h 14"/>
            </a:gdLst>
            <a:ahLst/>
            <a:cxnLst>
              <a:cxn ang="T10">
                <a:pos x="T0" y="T1"/>
              </a:cxn>
              <a:cxn ang="T11">
                <a:pos x="T2" y="T3"/>
              </a:cxn>
              <a:cxn ang="T12">
                <a:pos x="T4" y="T5"/>
              </a:cxn>
              <a:cxn ang="T13">
                <a:pos x="T6" y="T7"/>
              </a:cxn>
              <a:cxn ang="T14">
                <a:pos x="T8" y="T9"/>
              </a:cxn>
            </a:cxnLst>
            <a:rect l="T15" t="T16" r="T17" b="T18"/>
            <a:pathLst>
              <a:path w="4" h="14">
                <a:moveTo>
                  <a:pt x="0" y="2"/>
                </a:moveTo>
                <a:lnTo>
                  <a:pt x="4" y="0"/>
                </a:lnTo>
                <a:lnTo>
                  <a:pt x="4" y="12"/>
                </a:lnTo>
                <a:lnTo>
                  <a:pt x="0" y="14"/>
                </a:lnTo>
                <a:lnTo>
                  <a:pt x="0" y="2"/>
                </a:lnTo>
                <a:close/>
              </a:path>
            </a:pathLst>
          </a:custGeom>
          <a:solidFill>
            <a:srgbClr val="B3821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30" name="AutoShape 2033"/>
          <p:cNvSpPr>
            <a:spLocks noChangeArrowheads="1"/>
          </p:cNvSpPr>
          <p:nvPr/>
        </p:nvSpPr>
        <p:spPr bwMode="auto">
          <a:xfrm>
            <a:off x="2515636" y="3782227"/>
            <a:ext cx="203383" cy="191624"/>
          </a:xfrm>
          <a:prstGeom prst="irregularSeal1">
            <a:avLst/>
          </a:prstGeom>
          <a:gradFill rotWithShape="1">
            <a:gsLst>
              <a:gs pos="0">
                <a:srgbClr val="FFF200"/>
              </a:gs>
              <a:gs pos="45000">
                <a:srgbClr val="FF7A00"/>
              </a:gs>
              <a:gs pos="70000">
                <a:srgbClr val="FF0300"/>
              </a:gs>
              <a:gs pos="100000">
                <a:srgbClr val="4D0808"/>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grpSp>
        <p:nvGrpSpPr>
          <p:cNvPr id="131" name="Group 2034"/>
          <p:cNvGrpSpPr>
            <a:grpSpLocks/>
          </p:cNvGrpSpPr>
          <p:nvPr/>
        </p:nvGrpSpPr>
        <p:grpSpPr bwMode="auto">
          <a:xfrm>
            <a:off x="2569339" y="3829365"/>
            <a:ext cx="92551" cy="85052"/>
            <a:chOff x="1621" y="3085"/>
            <a:chExt cx="1162" cy="1162"/>
          </a:xfrm>
        </p:grpSpPr>
        <p:sp>
          <p:nvSpPr>
            <p:cNvPr id="173" name="AutoShape 2035"/>
            <p:cNvSpPr>
              <a:spLocks noChangeAspect="1" noChangeArrowheads="1" noTextEdit="1"/>
            </p:cNvSpPr>
            <p:nvPr/>
          </p:nvSpPr>
          <p:spPr bwMode="auto">
            <a:xfrm>
              <a:off x="1621" y="3085"/>
              <a:ext cx="1162" cy="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74" name="Freeform 2036"/>
            <p:cNvSpPr>
              <a:spLocks/>
            </p:cNvSpPr>
            <p:nvPr/>
          </p:nvSpPr>
          <p:spPr bwMode="auto">
            <a:xfrm>
              <a:off x="1668" y="3132"/>
              <a:ext cx="1061" cy="1061"/>
            </a:xfrm>
            <a:custGeom>
              <a:avLst/>
              <a:gdLst>
                <a:gd name="T0" fmla="*/ 557 w 1061"/>
                <a:gd name="T1" fmla="*/ 1057 h 1061"/>
                <a:gd name="T2" fmla="*/ 611 w 1061"/>
                <a:gd name="T3" fmla="*/ 1054 h 1061"/>
                <a:gd name="T4" fmla="*/ 662 w 1061"/>
                <a:gd name="T5" fmla="*/ 1043 h 1061"/>
                <a:gd name="T6" fmla="*/ 712 w 1061"/>
                <a:gd name="T7" fmla="*/ 1029 h 1061"/>
                <a:gd name="T8" fmla="*/ 759 w 1061"/>
                <a:gd name="T9" fmla="*/ 1007 h 1061"/>
                <a:gd name="T10" fmla="*/ 806 w 1061"/>
                <a:gd name="T11" fmla="*/ 982 h 1061"/>
                <a:gd name="T12" fmla="*/ 849 w 1061"/>
                <a:gd name="T13" fmla="*/ 957 h 1061"/>
                <a:gd name="T14" fmla="*/ 888 w 1061"/>
                <a:gd name="T15" fmla="*/ 921 h 1061"/>
                <a:gd name="T16" fmla="*/ 921 w 1061"/>
                <a:gd name="T17" fmla="*/ 885 h 1061"/>
                <a:gd name="T18" fmla="*/ 971 w 1061"/>
                <a:gd name="T19" fmla="*/ 827 h 1061"/>
                <a:gd name="T20" fmla="*/ 996 w 1061"/>
                <a:gd name="T21" fmla="*/ 780 h 1061"/>
                <a:gd name="T22" fmla="*/ 1018 w 1061"/>
                <a:gd name="T23" fmla="*/ 737 h 1061"/>
                <a:gd name="T24" fmla="*/ 1036 w 1061"/>
                <a:gd name="T25" fmla="*/ 687 h 1061"/>
                <a:gd name="T26" fmla="*/ 1050 w 1061"/>
                <a:gd name="T27" fmla="*/ 637 h 1061"/>
                <a:gd name="T28" fmla="*/ 1057 w 1061"/>
                <a:gd name="T29" fmla="*/ 583 h 1061"/>
                <a:gd name="T30" fmla="*/ 1061 w 1061"/>
                <a:gd name="T31" fmla="*/ 529 h 1061"/>
                <a:gd name="T32" fmla="*/ 1057 w 1061"/>
                <a:gd name="T33" fmla="*/ 475 h 1061"/>
                <a:gd name="T34" fmla="*/ 1050 w 1061"/>
                <a:gd name="T35" fmla="*/ 424 h 1061"/>
                <a:gd name="T36" fmla="*/ 1036 w 1061"/>
                <a:gd name="T37" fmla="*/ 370 h 1061"/>
                <a:gd name="T38" fmla="*/ 1018 w 1061"/>
                <a:gd name="T39" fmla="*/ 324 h 1061"/>
                <a:gd name="T40" fmla="*/ 996 w 1061"/>
                <a:gd name="T41" fmla="*/ 277 h 1061"/>
                <a:gd name="T42" fmla="*/ 971 w 1061"/>
                <a:gd name="T43" fmla="*/ 234 h 1061"/>
                <a:gd name="T44" fmla="*/ 939 w 1061"/>
                <a:gd name="T45" fmla="*/ 190 h 1061"/>
                <a:gd name="T46" fmla="*/ 906 w 1061"/>
                <a:gd name="T47" fmla="*/ 154 h 1061"/>
                <a:gd name="T48" fmla="*/ 867 w 1061"/>
                <a:gd name="T49" fmla="*/ 122 h 1061"/>
                <a:gd name="T50" fmla="*/ 827 w 1061"/>
                <a:gd name="T51" fmla="*/ 90 h 1061"/>
                <a:gd name="T52" fmla="*/ 784 w 1061"/>
                <a:gd name="T53" fmla="*/ 65 h 1061"/>
                <a:gd name="T54" fmla="*/ 737 w 1061"/>
                <a:gd name="T55" fmla="*/ 39 h 1061"/>
                <a:gd name="T56" fmla="*/ 687 w 1061"/>
                <a:gd name="T57" fmla="*/ 21 h 1061"/>
                <a:gd name="T58" fmla="*/ 637 w 1061"/>
                <a:gd name="T59" fmla="*/ 11 h 1061"/>
                <a:gd name="T60" fmla="*/ 583 w 1061"/>
                <a:gd name="T61" fmla="*/ 3 h 1061"/>
                <a:gd name="T62" fmla="*/ 503 w 1061"/>
                <a:gd name="T63" fmla="*/ 0 h 1061"/>
                <a:gd name="T64" fmla="*/ 449 w 1061"/>
                <a:gd name="T65" fmla="*/ 7 h 1061"/>
                <a:gd name="T66" fmla="*/ 395 w 1061"/>
                <a:gd name="T67" fmla="*/ 14 h 1061"/>
                <a:gd name="T68" fmla="*/ 345 w 1061"/>
                <a:gd name="T69" fmla="*/ 29 h 1061"/>
                <a:gd name="T70" fmla="*/ 298 w 1061"/>
                <a:gd name="T71" fmla="*/ 50 h 1061"/>
                <a:gd name="T72" fmla="*/ 255 w 1061"/>
                <a:gd name="T73" fmla="*/ 75 h 1061"/>
                <a:gd name="T74" fmla="*/ 212 w 1061"/>
                <a:gd name="T75" fmla="*/ 104 h 1061"/>
                <a:gd name="T76" fmla="*/ 172 w 1061"/>
                <a:gd name="T77" fmla="*/ 136 h 1061"/>
                <a:gd name="T78" fmla="*/ 104 w 1061"/>
                <a:gd name="T79" fmla="*/ 212 h 1061"/>
                <a:gd name="T80" fmla="*/ 75 w 1061"/>
                <a:gd name="T81" fmla="*/ 255 h 1061"/>
                <a:gd name="T82" fmla="*/ 50 w 1061"/>
                <a:gd name="T83" fmla="*/ 298 h 1061"/>
                <a:gd name="T84" fmla="*/ 32 w 1061"/>
                <a:gd name="T85" fmla="*/ 349 h 1061"/>
                <a:gd name="T86" fmla="*/ 14 w 1061"/>
                <a:gd name="T87" fmla="*/ 399 h 1061"/>
                <a:gd name="T88" fmla="*/ 7 w 1061"/>
                <a:gd name="T89" fmla="*/ 449 h 1061"/>
                <a:gd name="T90" fmla="*/ 0 w 1061"/>
                <a:gd name="T91" fmla="*/ 503 h 1061"/>
                <a:gd name="T92" fmla="*/ 3 w 1061"/>
                <a:gd name="T93" fmla="*/ 583 h 1061"/>
                <a:gd name="T94" fmla="*/ 11 w 1061"/>
                <a:gd name="T95" fmla="*/ 637 h 1061"/>
                <a:gd name="T96" fmla="*/ 21 w 1061"/>
                <a:gd name="T97" fmla="*/ 687 h 1061"/>
                <a:gd name="T98" fmla="*/ 39 w 1061"/>
                <a:gd name="T99" fmla="*/ 737 h 1061"/>
                <a:gd name="T100" fmla="*/ 65 w 1061"/>
                <a:gd name="T101" fmla="*/ 780 h 1061"/>
                <a:gd name="T102" fmla="*/ 90 w 1061"/>
                <a:gd name="T103" fmla="*/ 827 h 1061"/>
                <a:gd name="T104" fmla="*/ 118 w 1061"/>
                <a:gd name="T105" fmla="*/ 867 h 1061"/>
                <a:gd name="T106" fmla="*/ 212 w 1061"/>
                <a:gd name="T107" fmla="*/ 957 h 1061"/>
                <a:gd name="T108" fmla="*/ 255 w 1061"/>
                <a:gd name="T109" fmla="*/ 982 h 1061"/>
                <a:gd name="T110" fmla="*/ 298 w 1061"/>
                <a:gd name="T111" fmla="*/ 1007 h 1061"/>
                <a:gd name="T112" fmla="*/ 345 w 1061"/>
                <a:gd name="T113" fmla="*/ 1029 h 1061"/>
                <a:gd name="T114" fmla="*/ 395 w 1061"/>
                <a:gd name="T115" fmla="*/ 1043 h 1061"/>
                <a:gd name="T116" fmla="*/ 449 w 1061"/>
                <a:gd name="T117" fmla="*/ 1054 h 1061"/>
                <a:gd name="T118" fmla="*/ 503 w 1061"/>
                <a:gd name="T119" fmla="*/ 1057 h 106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1"/>
                <a:gd name="T181" fmla="*/ 0 h 1061"/>
                <a:gd name="T182" fmla="*/ 1061 w 1061"/>
                <a:gd name="T183" fmla="*/ 1061 h 106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1" h="1061">
                  <a:moveTo>
                    <a:pt x="529" y="1061"/>
                  </a:moveTo>
                  <a:lnTo>
                    <a:pt x="557" y="1057"/>
                  </a:lnTo>
                  <a:lnTo>
                    <a:pt x="583" y="1057"/>
                  </a:lnTo>
                  <a:lnTo>
                    <a:pt x="611" y="1054"/>
                  </a:lnTo>
                  <a:lnTo>
                    <a:pt x="637" y="1050"/>
                  </a:lnTo>
                  <a:lnTo>
                    <a:pt x="662" y="1043"/>
                  </a:lnTo>
                  <a:lnTo>
                    <a:pt x="687" y="1036"/>
                  </a:lnTo>
                  <a:lnTo>
                    <a:pt x="712" y="1029"/>
                  </a:lnTo>
                  <a:lnTo>
                    <a:pt x="737" y="1018"/>
                  </a:lnTo>
                  <a:lnTo>
                    <a:pt x="759" y="1007"/>
                  </a:lnTo>
                  <a:lnTo>
                    <a:pt x="784" y="996"/>
                  </a:lnTo>
                  <a:lnTo>
                    <a:pt x="806" y="982"/>
                  </a:lnTo>
                  <a:lnTo>
                    <a:pt x="827" y="971"/>
                  </a:lnTo>
                  <a:lnTo>
                    <a:pt x="849" y="957"/>
                  </a:lnTo>
                  <a:lnTo>
                    <a:pt x="867" y="939"/>
                  </a:lnTo>
                  <a:lnTo>
                    <a:pt x="888" y="921"/>
                  </a:lnTo>
                  <a:lnTo>
                    <a:pt x="906" y="903"/>
                  </a:lnTo>
                  <a:lnTo>
                    <a:pt x="921" y="885"/>
                  </a:lnTo>
                  <a:lnTo>
                    <a:pt x="957" y="849"/>
                  </a:lnTo>
                  <a:lnTo>
                    <a:pt x="971" y="827"/>
                  </a:lnTo>
                  <a:lnTo>
                    <a:pt x="982" y="806"/>
                  </a:lnTo>
                  <a:lnTo>
                    <a:pt x="996" y="780"/>
                  </a:lnTo>
                  <a:lnTo>
                    <a:pt x="1007" y="759"/>
                  </a:lnTo>
                  <a:lnTo>
                    <a:pt x="1018" y="737"/>
                  </a:lnTo>
                  <a:lnTo>
                    <a:pt x="1029" y="712"/>
                  </a:lnTo>
                  <a:lnTo>
                    <a:pt x="1036" y="687"/>
                  </a:lnTo>
                  <a:lnTo>
                    <a:pt x="1043" y="662"/>
                  </a:lnTo>
                  <a:lnTo>
                    <a:pt x="1050" y="637"/>
                  </a:lnTo>
                  <a:lnTo>
                    <a:pt x="1054" y="611"/>
                  </a:lnTo>
                  <a:lnTo>
                    <a:pt x="1057" y="583"/>
                  </a:lnTo>
                  <a:lnTo>
                    <a:pt x="1057" y="557"/>
                  </a:lnTo>
                  <a:lnTo>
                    <a:pt x="1061" y="529"/>
                  </a:lnTo>
                  <a:lnTo>
                    <a:pt x="1057" y="503"/>
                  </a:lnTo>
                  <a:lnTo>
                    <a:pt x="1057" y="475"/>
                  </a:lnTo>
                  <a:lnTo>
                    <a:pt x="1054" y="449"/>
                  </a:lnTo>
                  <a:lnTo>
                    <a:pt x="1050" y="424"/>
                  </a:lnTo>
                  <a:lnTo>
                    <a:pt x="1043" y="399"/>
                  </a:lnTo>
                  <a:lnTo>
                    <a:pt x="1036" y="370"/>
                  </a:lnTo>
                  <a:lnTo>
                    <a:pt x="1029" y="349"/>
                  </a:lnTo>
                  <a:lnTo>
                    <a:pt x="1018" y="324"/>
                  </a:lnTo>
                  <a:lnTo>
                    <a:pt x="1007" y="298"/>
                  </a:lnTo>
                  <a:lnTo>
                    <a:pt x="996" y="277"/>
                  </a:lnTo>
                  <a:lnTo>
                    <a:pt x="982" y="255"/>
                  </a:lnTo>
                  <a:lnTo>
                    <a:pt x="971" y="234"/>
                  </a:lnTo>
                  <a:lnTo>
                    <a:pt x="957" y="212"/>
                  </a:lnTo>
                  <a:lnTo>
                    <a:pt x="939" y="190"/>
                  </a:lnTo>
                  <a:lnTo>
                    <a:pt x="921" y="172"/>
                  </a:lnTo>
                  <a:lnTo>
                    <a:pt x="906" y="154"/>
                  </a:lnTo>
                  <a:lnTo>
                    <a:pt x="888" y="136"/>
                  </a:lnTo>
                  <a:lnTo>
                    <a:pt x="867" y="122"/>
                  </a:lnTo>
                  <a:lnTo>
                    <a:pt x="849" y="104"/>
                  </a:lnTo>
                  <a:lnTo>
                    <a:pt x="827" y="90"/>
                  </a:lnTo>
                  <a:lnTo>
                    <a:pt x="806" y="75"/>
                  </a:lnTo>
                  <a:lnTo>
                    <a:pt x="784" y="65"/>
                  </a:lnTo>
                  <a:lnTo>
                    <a:pt x="759" y="50"/>
                  </a:lnTo>
                  <a:lnTo>
                    <a:pt x="737" y="39"/>
                  </a:lnTo>
                  <a:lnTo>
                    <a:pt x="712" y="29"/>
                  </a:lnTo>
                  <a:lnTo>
                    <a:pt x="687" y="21"/>
                  </a:lnTo>
                  <a:lnTo>
                    <a:pt x="662" y="14"/>
                  </a:lnTo>
                  <a:lnTo>
                    <a:pt x="637" y="11"/>
                  </a:lnTo>
                  <a:lnTo>
                    <a:pt x="611" y="7"/>
                  </a:lnTo>
                  <a:lnTo>
                    <a:pt x="583" y="3"/>
                  </a:lnTo>
                  <a:lnTo>
                    <a:pt x="557" y="0"/>
                  </a:lnTo>
                  <a:lnTo>
                    <a:pt x="503" y="0"/>
                  </a:lnTo>
                  <a:lnTo>
                    <a:pt x="475" y="3"/>
                  </a:lnTo>
                  <a:lnTo>
                    <a:pt x="449" y="7"/>
                  </a:lnTo>
                  <a:lnTo>
                    <a:pt x="424" y="11"/>
                  </a:lnTo>
                  <a:lnTo>
                    <a:pt x="395" y="14"/>
                  </a:lnTo>
                  <a:lnTo>
                    <a:pt x="370" y="21"/>
                  </a:lnTo>
                  <a:lnTo>
                    <a:pt x="345" y="29"/>
                  </a:lnTo>
                  <a:lnTo>
                    <a:pt x="324" y="39"/>
                  </a:lnTo>
                  <a:lnTo>
                    <a:pt x="298" y="50"/>
                  </a:lnTo>
                  <a:lnTo>
                    <a:pt x="277" y="65"/>
                  </a:lnTo>
                  <a:lnTo>
                    <a:pt x="255" y="75"/>
                  </a:lnTo>
                  <a:lnTo>
                    <a:pt x="234" y="90"/>
                  </a:lnTo>
                  <a:lnTo>
                    <a:pt x="212" y="104"/>
                  </a:lnTo>
                  <a:lnTo>
                    <a:pt x="190" y="122"/>
                  </a:lnTo>
                  <a:lnTo>
                    <a:pt x="172" y="136"/>
                  </a:lnTo>
                  <a:lnTo>
                    <a:pt x="118" y="190"/>
                  </a:lnTo>
                  <a:lnTo>
                    <a:pt x="104" y="212"/>
                  </a:lnTo>
                  <a:lnTo>
                    <a:pt x="90" y="234"/>
                  </a:lnTo>
                  <a:lnTo>
                    <a:pt x="75" y="255"/>
                  </a:lnTo>
                  <a:lnTo>
                    <a:pt x="65" y="277"/>
                  </a:lnTo>
                  <a:lnTo>
                    <a:pt x="50" y="298"/>
                  </a:lnTo>
                  <a:lnTo>
                    <a:pt x="39" y="324"/>
                  </a:lnTo>
                  <a:lnTo>
                    <a:pt x="32" y="349"/>
                  </a:lnTo>
                  <a:lnTo>
                    <a:pt x="21" y="370"/>
                  </a:lnTo>
                  <a:lnTo>
                    <a:pt x="14" y="399"/>
                  </a:lnTo>
                  <a:lnTo>
                    <a:pt x="11" y="424"/>
                  </a:lnTo>
                  <a:lnTo>
                    <a:pt x="7" y="449"/>
                  </a:lnTo>
                  <a:lnTo>
                    <a:pt x="3" y="475"/>
                  </a:lnTo>
                  <a:lnTo>
                    <a:pt x="0" y="503"/>
                  </a:lnTo>
                  <a:lnTo>
                    <a:pt x="0" y="557"/>
                  </a:lnTo>
                  <a:lnTo>
                    <a:pt x="3" y="583"/>
                  </a:lnTo>
                  <a:lnTo>
                    <a:pt x="7" y="611"/>
                  </a:lnTo>
                  <a:lnTo>
                    <a:pt x="11" y="637"/>
                  </a:lnTo>
                  <a:lnTo>
                    <a:pt x="14" y="662"/>
                  </a:lnTo>
                  <a:lnTo>
                    <a:pt x="21" y="687"/>
                  </a:lnTo>
                  <a:lnTo>
                    <a:pt x="32" y="712"/>
                  </a:lnTo>
                  <a:lnTo>
                    <a:pt x="39" y="737"/>
                  </a:lnTo>
                  <a:lnTo>
                    <a:pt x="50" y="759"/>
                  </a:lnTo>
                  <a:lnTo>
                    <a:pt x="65" y="780"/>
                  </a:lnTo>
                  <a:lnTo>
                    <a:pt x="75" y="806"/>
                  </a:lnTo>
                  <a:lnTo>
                    <a:pt x="90" y="827"/>
                  </a:lnTo>
                  <a:lnTo>
                    <a:pt x="104" y="849"/>
                  </a:lnTo>
                  <a:lnTo>
                    <a:pt x="118" y="867"/>
                  </a:lnTo>
                  <a:lnTo>
                    <a:pt x="190" y="939"/>
                  </a:lnTo>
                  <a:lnTo>
                    <a:pt x="212" y="957"/>
                  </a:lnTo>
                  <a:lnTo>
                    <a:pt x="234" y="971"/>
                  </a:lnTo>
                  <a:lnTo>
                    <a:pt x="255" y="982"/>
                  </a:lnTo>
                  <a:lnTo>
                    <a:pt x="277" y="996"/>
                  </a:lnTo>
                  <a:lnTo>
                    <a:pt x="298" y="1007"/>
                  </a:lnTo>
                  <a:lnTo>
                    <a:pt x="324" y="1018"/>
                  </a:lnTo>
                  <a:lnTo>
                    <a:pt x="345" y="1029"/>
                  </a:lnTo>
                  <a:lnTo>
                    <a:pt x="370" y="1036"/>
                  </a:lnTo>
                  <a:lnTo>
                    <a:pt x="395" y="1043"/>
                  </a:lnTo>
                  <a:lnTo>
                    <a:pt x="424" y="1050"/>
                  </a:lnTo>
                  <a:lnTo>
                    <a:pt x="449" y="1054"/>
                  </a:lnTo>
                  <a:lnTo>
                    <a:pt x="475" y="1057"/>
                  </a:lnTo>
                  <a:lnTo>
                    <a:pt x="503" y="1057"/>
                  </a:lnTo>
                  <a:lnTo>
                    <a:pt x="529" y="106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5" name="Freeform 2037"/>
            <p:cNvSpPr>
              <a:spLocks/>
            </p:cNvSpPr>
            <p:nvPr/>
          </p:nvSpPr>
          <p:spPr bwMode="auto">
            <a:xfrm>
              <a:off x="1840" y="3243"/>
              <a:ext cx="713" cy="367"/>
            </a:xfrm>
            <a:custGeom>
              <a:avLst/>
              <a:gdLst>
                <a:gd name="T0" fmla="*/ 353 w 713"/>
                <a:gd name="T1" fmla="*/ 367 h 367"/>
                <a:gd name="T2" fmla="*/ 0 w 713"/>
                <a:gd name="T3" fmla="*/ 202 h 367"/>
                <a:gd name="T4" fmla="*/ 0 w 713"/>
                <a:gd name="T5" fmla="*/ 198 h 367"/>
                <a:gd name="T6" fmla="*/ 11 w 713"/>
                <a:gd name="T7" fmla="*/ 184 h 367"/>
                <a:gd name="T8" fmla="*/ 22 w 713"/>
                <a:gd name="T9" fmla="*/ 169 h 367"/>
                <a:gd name="T10" fmla="*/ 33 w 713"/>
                <a:gd name="T11" fmla="*/ 155 h 367"/>
                <a:gd name="T12" fmla="*/ 44 w 713"/>
                <a:gd name="T13" fmla="*/ 141 h 367"/>
                <a:gd name="T14" fmla="*/ 54 w 713"/>
                <a:gd name="T15" fmla="*/ 126 h 367"/>
                <a:gd name="T16" fmla="*/ 69 w 713"/>
                <a:gd name="T17" fmla="*/ 115 h 367"/>
                <a:gd name="T18" fmla="*/ 94 w 713"/>
                <a:gd name="T19" fmla="*/ 90 h 367"/>
                <a:gd name="T20" fmla="*/ 108 w 713"/>
                <a:gd name="T21" fmla="*/ 79 h 367"/>
                <a:gd name="T22" fmla="*/ 123 w 713"/>
                <a:gd name="T23" fmla="*/ 72 h 367"/>
                <a:gd name="T24" fmla="*/ 137 w 713"/>
                <a:gd name="T25" fmla="*/ 61 h 367"/>
                <a:gd name="T26" fmla="*/ 152 w 713"/>
                <a:gd name="T27" fmla="*/ 54 h 367"/>
                <a:gd name="T28" fmla="*/ 170 w 713"/>
                <a:gd name="T29" fmla="*/ 43 h 367"/>
                <a:gd name="T30" fmla="*/ 184 w 713"/>
                <a:gd name="T31" fmla="*/ 36 h 367"/>
                <a:gd name="T32" fmla="*/ 202 w 713"/>
                <a:gd name="T33" fmla="*/ 29 h 367"/>
                <a:gd name="T34" fmla="*/ 216 w 713"/>
                <a:gd name="T35" fmla="*/ 22 h 367"/>
                <a:gd name="T36" fmla="*/ 234 w 713"/>
                <a:gd name="T37" fmla="*/ 18 h 367"/>
                <a:gd name="T38" fmla="*/ 252 w 713"/>
                <a:gd name="T39" fmla="*/ 15 h 367"/>
                <a:gd name="T40" fmla="*/ 270 w 713"/>
                <a:gd name="T41" fmla="*/ 11 h 367"/>
                <a:gd name="T42" fmla="*/ 285 w 713"/>
                <a:gd name="T43" fmla="*/ 7 h 367"/>
                <a:gd name="T44" fmla="*/ 303 w 713"/>
                <a:gd name="T45" fmla="*/ 4 h 367"/>
                <a:gd name="T46" fmla="*/ 321 w 713"/>
                <a:gd name="T47" fmla="*/ 0 h 367"/>
                <a:gd name="T48" fmla="*/ 393 w 713"/>
                <a:gd name="T49" fmla="*/ 0 h 367"/>
                <a:gd name="T50" fmla="*/ 411 w 713"/>
                <a:gd name="T51" fmla="*/ 4 h 367"/>
                <a:gd name="T52" fmla="*/ 429 w 713"/>
                <a:gd name="T53" fmla="*/ 7 h 367"/>
                <a:gd name="T54" fmla="*/ 447 w 713"/>
                <a:gd name="T55" fmla="*/ 11 h 367"/>
                <a:gd name="T56" fmla="*/ 465 w 713"/>
                <a:gd name="T57" fmla="*/ 15 h 367"/>
                <a:gd name="T58" fmla="*/ 483 w 713"/>
                <a:gd name="T59" fmla="*/ 18 h 367"/>
                <a:gd name="T60" fmla="*/ 501 w 713"/>
                <a:gd name="T61" fmla="*/ 25 h 367"/>
                <a:gd name="T62" fmla="*/ 518 w 713"/>
                <a:gd name="T63" fmla="*/ 33 h 367"/>
                <a:gd name="T64" fmla="*/ 533 w 713"/>
                <a:gd name="T65" fmla="*/ 40 h 367"/>
                <a:gd name="T66" fmla="*/ 551 w 713"/>
                <a:gd name="T67" fmla="*/ 47 h 367"/>
                <a:gd name="T68" fmla="*/ 565 w 713"/>
                <a:gd name="T69" fmla="*/ 54 h 367"/>
                <a:gd name="T70" fmla="*/ 583 w 713"/>
                <a:gd name="T71" fmla="*/ 65 h 367"/>
                <a:gd name="T72" fmla="*/ 594 w 713"/>
                <a:gd name="T73" fmla="*/ 72 h 367"/>
                <a:gd name="T74" fmla="*/ 608 w 713"/>
                <a:gd name="T75" fmla="*/ 83 h 367"/>
                <a:gd name="T76" fmla="*/ 623 w 713"/>
                <a:gd name="T77" fmla="*/ 94 h 367"/>
                <a:gd name="T78" fmla="*/ 648 w 713"/>
                <a:gd name="T79" fmla="*/ 119 h 367"/>
                <a:gd name="T80" fmla="*/ 662 w 713"/>
                <a:gd name="T81" fmla="*/ 130 h 367"/>
                <a:gd name="T82" fmla="*/ 673 w 713"/>
                <a:gd name="T83" fmla="*/ 144 h 367"/>
                <a:gd name="T84" fmla="*/ 684 w 713"/>
                <a:gd name="T85" fmla="*/ 155 h 367"/>
                <a:gd name="T86" fmla="*/ 695 w 713"/>
                <a:gd name="T87" fmla="*/ 169 h 367"/>
                <a:gd name="T88" fmla="*/ 706 w 713"/>
                <a:gd name="T89" fmla="*/ 184 h 367"/>
                <a:gd name="T90" fmla="*/ 713 w 713"/>
                <a:gd name="T91" fmla="*/ 198 h 367"/>
                <a:gd name="T92" fmla="*/ 353 w 713"/>
                <a:gd name="T93" fmla="*/ 367 h 36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13"/>
                <a:gd name="T142" fmla="*/ 0 h 367"/>
                <a:gd name="T143" fmla="*/ 713 w 713"/>
                <a:gd name="T144" fmla="*/ 367 h 36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13" h="367">
                  <a:moveTo>
                    <a:pt x="353" y="367"/>
                  </a:moveTo>
                  <a:lnTo>
                    <a:pt x="0" y="202"/>
                  </a:lnTo>
                  <a:lnTo>
                    <a:pt x="0" y="198"/>
                  </a:lnTo>
                  <a:lnTo>
                    <a:pt x="11" y="184"/>
                  </a:lnTo>
                  <a:lnTo>
                    <a:pt x="22" y="169"/>
                  </a:lnTo>
                  <a:lnTo>
                    <a:pt x="33" y="155"/>
                  </a:lnTo>
                  <a:lnTo>
                    <a:pt x="44" y="141"/>
                  </a:lnTo>
                  <a:lnTo>
                    <a:pt x="54" y="126"/>
                  </a:lnTo>
                  <a:lnTo>
                    <a:pt x="69" y="115"/>
                  </a:lnTo>
                  <a:lnTo>
                    <a:pt x="94" y="90"/>
                  </a:lnTo>
                  <a:lnTo>
                    <a:pt x="108" y="79"/>
                  </a:lnTo>
                  <a:lnTo>
                    <a:pt x="123" y="72"/>
                  </a:lnTo>
                  <a:lnTo>
                    <a:pt x="137" y="61"/>
                  </a:lnTo>
                  <a:lnTo>
                    <a:pt x="152" y="54"/>
                  </a:lnTo>
                  <a:lnTo>
                    <a:pt x="170" y="43"/>
                  </a:lnTo>
                  <a:lnTo>
                    <a:pt x="184" y="36"/>
                  </a:lnTo>
                  <a:lnTo>
                    <a:pt x="202" y="29"/>
                  </a:lnTo>
                  <a:lnTo>
                    <a:pt x="216" y="22"/>
                  </a:lnTo>
                  <a:lnTo>
                    <a:pt x="234" y="18"/>
                  </a:lnTo>
                  <a:lnTo>
                    <a:pt x="252" y="15"/>
                  </a:lnTo>
                  <a:lnTo>
                    <a:pt x="270" y="11"/>
                  </a:lnTo>
                  <a:lnTo>
                    <a:pt x="285" y="7"/>
                  </a:lnTo>
                  <a:lnTo>
                    <a:pt x="303" y="4"/>
                  </a:lnTo>
                  <a:lnTo>
                    <a:pt x="321" y="0"/>
                  </a:lnTo>
                  <a:lnTo>
                    <a:pt x="393" y="0"/>
                  </a:lnTo>
                  <a:lnTo>
                    <a:pt x="411" y="4"/>
                  </a:lnTo>
                  <a:lnTo>
                    <a:pt x="429" y="7"/>
                  </a:lnTo>
                  <a:lnTo>
                    <a:pt x="447" y="11"/>
                  </a:lnTo>
                  <a:lnTo>
                    <a:pt x="465" y="15"/>
                  </a:lnTo>
                  <a:lnTo>
                    <a:pt x="483" y="18"/>
                  </a:lnTo>
                  <a:lnTo>
                    <a:pt x="501" y="25"/>
                  </a:lnTo>
                  <a:lnTo>
                    <a:pt x="518" y="33"/>
                  </a:lnTo>
                  <a:lnTo>
                    <a:pt x="533" y="40"/>
                  </a:lnTo>
                  <a:lnTo>
                    <a:pt x="551" y="47"/>
                  </a:lnTo>
                  <a:lnTo>
                    <a:pt x="565" y="54"/>
                  </a:lnTo>
                  <a:lnTo>
                    <a:pt x="583" y="65"/>
                  </a:lnTo>
                  <a:lnTo>
                    <a:pt x="594" y="72"/>
                  </a:lnTo>
                  <a:lnTo>
                    <a:pt x="608" y="83"/>
                  </a:lnTo>
                  <a:lnTo>
                    <a:pt x="623" y="94"/>
                  </a:lnTo>
                  <a:lnTo>
                    <a:pt x="648" y="119"/>
                  </a:lnTo>
                  <a:lnTo>
                    <a:pt x="662" y="130"/>
                  </a:lnTo>
                  <a:lnTo>
                    <a:pt x="673" y="144"/>
                  </a:lnTo>
                  <a:lnTo>
                    <a:pt x="684" y="155"/>
                  </a:lnTo>
                  <a:lnTo>
                    <a:pt x="695" y="169"/>
                  </a:lnTo>
                  <a:lnTo>
                    <a:pt x="706" y="184"/>
                  </a:lnTo>
                  <a:lnTo>
                    <a:pt x="713" y="198"/>
                  </a:lnTo>
                  <a:lnTo>
                    <a:pt x="353" y="36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6" name="Freeform 2038"/>
            <p:cNvSpPr>
              <a:spLocks/>
            </p:cNvSpPr>
            <p:nvPr/>
          </p:nvSpPr>
          <p:spPr bwMode="auto">
            <a:xfrm>
              <a:off x="2308" y="3531"/>
              <a:ext cx="306" cy="263"/>
            </a:xfrm>
            <a:custGeom>
              <a:avLst/>
              <a:gdLst>
                <a:gd name="T0" fmla="*/ 0 w 306"/>
                <a:gd name="T1" fmla="*/ 130 h 263"/>
                <a:gd name="T2" fmla="*/ 284 w 306"/>
                <a:gd name="T3" fmla="*/ 0 h 263"/>
                <a:gd name="T4" fmla="*/ 295 w 306"/>
                <a:gd name="T5" fmla="*/ 32 h 263"/>
                <a:gd name="T6" fmla="*/ 302 w 306"/>
                <a:gd name="T7" fmla="*/ 65 h 263"/>
                <a:gd name="T8" fmla="*/ 306 w 306"/>
                <a:gd name="T9" fmla="*/ 101 h 263"/>
                <a:gd name="T10" fmla="*/ 306 w 306"/>
                <a:gd name="T11" fmla="*/ 166 h 263"/>
                <a:gd name="T12" fmla="*/ 302 w 306"/>
                <a:gd name="T13" fmla="*/ 202 h 263"/>
                <a:gd name="T14" fmla="*/ 295 w 306"/>
                <a:gd name="T15" fmla="*/ 230 h 263"/>
                <a:gd name="T16" fmla="*/ 288 w 306"/>
                <a:gd name="T17" fmla="*/ 263 h 263"/>
                <a:gd name="T18" fmla="*/ 0 w 306"/>
                <a:gd name="T19" fmla="*/ 130 h 26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06"/>
                <a:gd name="T31" fmla="*/ 0 h 263"/>
                <a:gd name="T32" fmla="*/ 306 w 306"/>
                <a:gd name="T33" fmla="*/ 263 h 26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06" h="263">
                  <a:moveTo>
                    <a:pt x="0" y="130"/>
                  </a:moveTo>
                  <a:lnTo>
                    <a:pt x="284" y="0"/>
                  </a:lnTo>
                  <a:lnTo>
                    <a:pt x="295" y="32"/>
                  </a:lnTo>
                  <a:lnTo>
                    <a:pt x="302" y="65"/>
                  </a:lnTo>
                  <a:lnTo>
                    <a:pt x="306" y="101"/>
                  </a:lnTo>
                  <a:lnTo>
                    <a:pt x="306" y="166"/>
                  </a:lnTo>
                  <a:lnTo>
                    <a:pt x="302" y="202"/>
                  </a:lnTo>
                  <a:lnTo>
                    <a:pt x="295" y="230"/>
                  </a:lnTo>
                  <a:lnTo>
                    <a:pt x="288" y="263"/>
                  </a:lnTo>
                  <a:lnTo>
                    <a:pt x="0" y="1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7" name="Freeform 2039"/>
            <p:cNvSpPr>
              <a:spLocks/>
            </p:cNvSpPr>
            <p:nvPr/>
          </p:nvSpPr>
          <p:spPr bwMode="auto">
            <a:xfrm>
              <a:off x="1840" y="3715"/>
              <a:ext cx="713" cy="363"/>
            </a:xfrm>
            <a:custGeom>
              <a:avLst/>
              <a:gdLst>
                <a:gd name="T0" fmla="*/ 0 w 713"/>
                <a:gd name="T1" fmla="*/ 161 h 363"/>
                <a:gd name="T2" fmla="*/ 11 w 713"/>
                <a:gd name="T3" fmla="*/ 176 h 363"/>
                <a:gd name="T4" fmla="*/ 18 w 713"/>
                <a:gd name="T5" fmla="*/ 194 h 363"/>
                <a:gd name="T6" fmla="*/ 29 w 713"/>
                <a:gd name="T7" fmla="*/ 205 h 363"/>
                <a:gd name="T8" fmla="*/ 40 w 713"/>
                <a:gd name="T9" fmla="*/ 219 h 363"/>
                <a:gd name="T10" fmla="*/ 51 w 713"/>
                <a:gd name="T11" fmla="*/ 233 h 363"/>
                <a:gd name="T12" fmla="*/ 65 w 713"/>
                <a:gd name="T13" fmla="*/ 244 h 363"/>
                <a:gd name="T14" fmla="*/ 76 w 713"/>
                <a:gd name="T15" fmla="*/ 255 h 363"/>
                <a:gd name="T16" fmla="*/ 90 w 713"/>
                <a:gd name="T17" fmla="*/ 266 h 363"/>
                <a:gd name="T18" fmla="*/ 105 w 713"/>
                <a:gd name="T19" fmla="*/ 277 h 363"/>
                <a:gd name="T20" fmla="*/ 119 w 713"/>
                <a:gd name="T21" fmla="*/ 287 h 363"/>
                <a:gd name="T22" fmla="*/ 134 w 713"/>
                <a:gd name="T23" fmla="*/ 298 h 363"/>
                <a:gd name="T24" fmla="*/ 148 w 713"/>
                <a:gd name="T25" fmla="*/ 309 h 363"/>
                <a:gd name="T26" fmla="*/ 166 w 713"/>
                <a:gd name="T27" fmla="*/ 316 h 363"/>
                <a:gd name="T28" fmla="*/ 180 w 713"/>
                <a:gd name="T29" fmla="*/ 323 h 363"/>
                <a:gd name="T30" fmla="*/ 198 w 713"/>
                <a:gd name="T31" fmla="*/ 331 h 363"/>
                <a:gd name="T32" fmla="*/ 213 w 713"/>
                <a:gd name="T33" fmla="*/ 338 h 363"/>
                <a:gd name="T34" fmla="*/ 231 w 713"/>
                <a:gd name="T35" fmla="*/ 345 h 363"/>
                <a:gd name="T36" fmla="*/ 249 w 713"/>
                <a:gd name="T37" fmla="*/ 349 h 363"/>
                <a:gd name="T38" fmla="*/ 267 w 713"/>
                <a:gd name="T39" fmla="*/ 352 h 363"/>
                <a:gd name="T40" fmla="*/ 285 w 713"/>
                <a:gd name="T41" fmla="*/ 356 h 363"/>
                <a:gd name="T42" fmla="*/ 303 w 713"/>
                <a:gd name="T43" fmla="*/ 359 h 363"/>
                <a:gd name="T44" fmla="*/ 321 w 713"/>
                <a:gd name="T45" fmla="*/ 359 h 363"/>
                <a:gd name="T46" fmla="*/ 339 w 713"/>
                <a:gd name="T47" fmla="*/ 363 h 363"/>
                <a:gd name="T48" fmla="*/ 375 w 713"/>
                <a:gd name="T49" fmla="*/ 363 h 363"/>
                <a:gd name="T50" fmla="*/ 393 w 713"/>
                <a:gd name="T51" fmla="*/ 359 h 363"/>
                <a:gd name="T52" fmla="*/ 411 w 713"/>
                <a:gd name="T53" fmla="*/ 359 h 363"/>
                <a:gd name="T54" fmla="*/ 429 w 713"/>
                <a:gd name="T55" fmla="*/ 356 h 363"/>
                <a:gd name="T56" fmla="*/ 447 w 713"/>
                <a:gd name="T57" fmla="*/ 356 h 363"/>
                <a:gd name="T58" fmla="*/ 465 w 713"/>
                <a:gd name="T59" fmla="*/ 349 h 363"/>
                <a:gd name="T60" fmla="*/ 479 w 713"/>
                <a:gd name="T61" fmla="*/ 345 h 363"/>
                <a:gd name="T62" fmla="*/ 497 w 713"/>
                <a:gd name="T63" fmla="*/ 338 h 363"/>
                <a:gd name="T64" fmla="*/ 511 w 713"/>
                <a:gd name="T65" fmla="*/ 334 h 363"/>
                <a:gd name="T66" fmla="*/ 529 w 713"/>
                <a:gd name="T67" fmla="*/ 327 h 363"/>
                <a:gd name="T68" fmla="*/ 544 w 713"/>
                <a:gd name="T69" fmla="*/ 320 h 363"/>
                <a:gd name="T70" fmla="*/ 558 w 713"/>
                <a:gd name="T71" fmla="*/ 313 h 363"/>
                <a:gd name="T72" fmla="*/ 576 w 713"/>
                <a:gd name="T73" fmla="*/ 302 h 363"/>
                <a:gd name="T74" fmla="*/ 590 w 713"/>
                <a:gd name="T75" fmla="*/ 295 h 363"/>
                <a:gd name="T76" fmla="*/ 605 w 713"/>
                <a:gd name="T77" fmla="*/ 280 h 363"/>
                <a:gd name="T78" fmla="*/ 619 w 713"/>
                <a:gd name="T79" fmla="*/ 273 h 363"/>
                <a:gd name="T80" fmla="*/ 630 w 713"/>
                <a:gd name="T81" fmla="*/ 259 h 363"/>
                <a:gd name="T82" fmla="*/ 644 w 713"/>
                <a:gd name="T83" fmla="*/ 248 h 363"/>
                <a:gd name="T84" fmla="*/ 659 w 713"/>
                <a:gd name="T85" fmla="*/ 237 h 363"/>
                <a:gd name="T86" fmla="*/ 670 w 713"/>
                <a:gd name="T87" fmla="*/ 223 h 363"/>
                <a:gd name="T88" fmla="*/ 680 w 713"/>
                <a:gd name="T89" fmla="*/ 208 h 363"/>
                <a:gd name="T90" fmla="*/ 691 w 713"/>
                <a:gd name="T91" fmla="*/ 197 h 363"/>
                <a:gd name="T92" fmla="*/ 702 w 713"/>
                <a:gd name="T93" fmla="*/ 179 h 363"/>
                <a:gd name="T94" fmla="*/ 713 w 713"/>
                <a:gd name="T95" fmla="*/ 165 h 363"/>
                <a:gd name="T96" fmla="*/ 353 w 713"/>
                <a:gd name="T97" fmla="*/ 0 h 363"/>
                <a:gd name="T98" fmla="*/ 0 w 713"/>
                <a:gd name="T99" fmla="*/ 161 h 36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713"/>
                <a:gd name="T151" fmla="*/ 0 h 363"/>
                <a:gd name="T152" fmla="*/ 713 w 713"/>
                <a:gd name="T153" fmla="*/ 363 h 36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713" h="363">
                  <a:moveTo>
                    <a:pt x="0" y="161"/>
                  </a:moveTo>
                  <a:lnTo>
                    <a:pt x="11" y="176"/>
                  </a:lnTo>
                  <a:lnTo>
                    <a:pt x="18" y="194"/>
                  </a:lnTo>
                  <a:lnTo>
                    <a:pt x="29" y="205"/>
                  </a:lnTo>
                  <a:lnTo>
                    <a:pt x="40" y="219"/>
                  </a:lnTo>
                  <a:lnTo>
                    <a:pt x="51" y="233"/>
                  </a:lnTo>
                  <a:lnTo>
                    <a:pt x="65" y="244"/>
                  </a:lnTo>
                  <a:lnTo>
                    <a:pt x="76" y="255"/>
                  </a:lnTo>
                  <a:lnTo>
                    <a:pt x="90" y="266"/>
                  </a:lnTo>
                  <a:lnTo>
                    <a:pt x="105" y="277"/>
                  </a:lnTo>
                  <a:lnTo>
                    <a:pt x="119" y="287"/>
                  </a:lnTo>
                  <a:lnTo>
                    <a:pt x="134" y="298"/>
                  </a:lnTo>
                  <a:lnTo>
                    <a:pt x="148" y="309"/>
                  </a:lnTo>
                  <a:lnTo>
                    <a:pt x="166" y="316"/>
                  </a:lnTo>
                  <a:lnTo>
                    <a:pt x="180" y="323"/>
                  </a:lnTo>
                  <a:lnTo>
                    <a:pt x="198" y="331"/>
                  </a:lnTo>
                  <a:lnTo>
                    <a:pt x="213" y="338"/>
                  </a:lnTo>
                  <a:lnTo>
                    <a:pt x="231" y="345"/>
                  </a:lnTo>
                  <a:lnTo>
                    <a:pt x="249" y="349"/>
                  </a:lnTo>
                  <a:lnTo>
                    <a:pt x="267" y="352"/>
                  </a:lnTo>
                  <a:lnTo>
                    <a:pt x="285" y="356"/>
                  </a:lnTo>
                  <a:lnTo>
                    <a:pt x="303" y="359"/>
                  </a:lnTo>
                  <a:lnTo>
                    <a:pt x="321" y="359"/>
                  </a:lnTo>
                  <a:lnTo>
                    <a:pt x="339" y="363"/>
                  </a:lnTo>
                  <a:lnTo>
                    <a:pt x="375" y="363"/>
                  </a:lnTo>
                  <a:lnTo>
                    <a:pt x="393" y="359"/>
                  </a:lnTo>
                  <a:lnTo>
                    <a:pt x="411" y="359"/>
                  </a:lnTo>
                  <a:lnTo>
                    <a:pt x="429" y="356"/>
                  </a:lnTo>
                  <a:lnTo>
                    <a:pt x="447" y="356"/>
                  </a:lnTo>
                  <a:lnTo>
                    <a:pt x="465" y="349"/>
                  </a:lnTo>
                  <a:lnTo>
                    <a:pt x="479" y="345"/>
                  </a:lnTo>
                  <a:lnTo>
                    <a:pt x="497" y="338"/>
                  </a:lnTo>
                  <a:lnTo>
                    <a:pt x="511" y="334"/>
                  </a:lnTo>
                  <a:lnTo>
                    <a:pt x="529" y="327"/>
                  </a:lnTo>
                  <a:lnTo>
                    <a:pt x="544" y="320"/>
                  </a:lnTo>
                  <a:lnTo>
                    <a:pt x="558" y="313"/>
                  </a:lnTo>
                  <a:lnTo>
                    <a:pt x="576" y="302"/>
                  </a:lnTo>
                  <a:lnTo>
                    <a:pt x="590" y="295"/>
                  </a:lnTo>
                  <a:lnTo>
                    <a:pt x="605" y="280"/>
                  </a:lnTo>
                  <a:lnTo>
                    <a:pt x="619" y="273"/>
                  </a:lnTo>
                  <a:lnTo>
                    <a:pt x="630" y="259"/>
                  </a:lnTo>
                  <a:lnTo>
                    <a:pt x="644" y="248"/>
                  </a:lnTo>
                  <a:lnTo>
                    <a:pt x="659" y="237"/>
                  </a:lnTo>
                  <a:lnTo>
                    <a:pt x="670" y="223"/>
                  </a:lnTo>
                  <a:lnTo>
                    <a:pt x="680" y="208"/>
                  </a:lnTo>
                  <a:lnTo>
                    <a:pt x="691" y="197"/>
                  </a:lnTo>
                  <a:lnTo>
                    <a:pt x="702" y="179"/>
                  </a:lnTo>
                  <a:lnTo>
                    <a:pt x="713" y="165"/>
                  </a:lnTo>
                  <a:lnTo>
                    <a:pt x="353" y="0"/>
                  </a:lnTo>
                  <a:lnTo>
                    <a:pt x="0" y="1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8" name="Freeform 2040"/>
            <p:cNvSpPr>
              <a:spLocks/>
            </p:cNvSpPr>
            <p:nvPr/>
          </p:nvSpPr>
          <p:spPr bwMode="auto">
            <a:xfrm>
              <a:off x="1779" y="3531"/>
              <a:ext cx="302" cy="263"/>
            </a:xfrm>
            <a:custGeom>
              <a:avLst/>
              <a:gdLst>
                <a:gd name="T0" fmla="*/ 22 w 302"/>
                <a:gd name="T1" fmla="*/ 0 h 263"/>
                <a:gd name="T2" fmla="*/ 15 w 302"/>
                <a:gd name="T3" fmla="*/ 32 h 263"/>
                <a:gd name="T4" fmla="*/ 7 w 302"/>
                <a:gd name="T5" fmla="*/ 65 h 263"/>
                <a:gd name="T6" fmla="*/ 0 w 302"/>
                <a:gd name="T7" fmla="*/ 97 h 263"/>
                <a:gd name="T8" fmla="*/ 0 w 302"/>
                <a:gd name="T9" fmla="*/ 162 h 263"/>
                <a:gd name="T10" fmla="*/ 4 w 302"/>
                <a:gd name="T11" fmla="*/ 194 h 263"/>
                <a:gd name="T12" fmla="*/ 11 w 302"/>
                <a:gd name="T13" fmla="*/ 227 h 263"/>
                <a:gd name="T14" fmla="*/ 22 w 302"/>
                <a:gd name="T15" fmla="*/ 263 h 263"/>
                <a:gd name="T16" fmla="*/ 302 w 302"/>
                <a:gd name="T17" fmla="*/ 130 h 263"/>
                <a:gd name="T18" fmla="*/ 22 w 302"/>
                <a:gd name="T19" fmla="*/ 0 h 26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02"/>
                <a:gd name="T31" fmla="*/ 0 h 263"/>
                <a:gd name="T32" fmla="*/ 302 w 302"/>
                <a:gd name="T33" fmla="*/ 263 h 26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02" h="263">
                  <a:moveTo>
                    <a:pt x="22" y="0"/>
                  </a:moveTo>
                  <a:lnTo>
                    <a:pt x="15" y="32"/>
                  </a:lnTo>
                  <a:lnTo>
                    <a:pt x="7" y="65"/>
                  </a:lnTo>
                  <a:lnTo>
                    <a:pt x="0" y="97"/>
                  </a:lnTo>
                  <a:lnTo>
                    <a:pt x="0" y="162"/>
                  </a:lnTo>
                  <a:lnTo>
                    <a:pt x="4" y="194"/>
                  </a:lnTo>
                  <a:lnTo>
                    <a:pt x="11" y="227"/>
                  </a:lnTo>
                  <a:lnTo>
                    <a:pt x="22" y="263"/>
                  </a:lnTo>
                  <a:lnTo>
                    <a:pt x="302" y="13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132" name="AutoShape 2041"/>
          <p:cNvSpPr>
            <a:spLocks noChangeArrowheads="1"/>
          </p:cNvSpPr>
          <p:nvPr/>
        </p:nvSpPr>
        <p:spPr bwMode="auto">
          <a:xfrm>
            <a:off x="3301745" y="3715620"/>
            <a:ext cx="203383" cy="191624"/>
          </a:xfrm>
          <a:prstGeom prst="irregularSeal1">
            <a:avLst/>
          </a:prstGeom>
          <a:gradFill rotWithShape="1">
            <a:gsLst>
              <a:gs pos="0">
                <a:srgbClr val="FFF200"/>
              </a:gs>
              <a:gs pos="45000">
                <a:srgbClr val="FF7A00"/>
              </a:gs>
              <a:gs pos="70000">
                <a:srgbClr val="FF0300"/>
              </a:gs>
              <a:gs pos="100000">
                <a:srgbClr val="4D0808"/>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grpSp>
        <p:nvGrpSpPr>
          <p:cNvPr id="133" name="Group 2042"/>
          <p:cNvGrpSpPr>
            <a:grpSpLocks/>
          </p:cNvGrpSpPr>
          <p:nvPr/>
        </p:nvGrpSpPr>
        <p:grpSpPr bwMode="auto">
          <a:xfrm>
            <a:off x="3355451" y="3762758"/>
            <a:ext cx="93696" cy="85052"/>
            <a:chOff x="1621" y="3085"/>
            <a:chExt cx="1162" cy="1162"/>
          </a:xfrm>
        </p:grpSpPr>
        <p:sp>
          <p:nvSpPr>
            <p:cNvPr id="167" name="AutoShape 2043"/>
            <p:cNvSpPr>
              <a:spLocks noChangeAspect="1" noChangeArrowheads="1" noTextEdit="1"/>
            </p:cNvSpPr>
            <p:nvPr/>
          </p:nvSpPr>
          <p:spPr bwMode="auto">
            <a:xfrm>
              <a:off x="1621" y="3085"/>
              <a:ext cx="1162" cy="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68" name="Freeform 2044"/>
            <p:cNvSpPr>
              <a:spLocks/>
            </p:cNvSpPr>
            <p:nvPr/>
          </p:nvSpPr>
          <p:spPr bwMode="auto">
            <a:xfrm>
              <a:off x="1668" y="3132"/>
              <a:ext cx="1061" cy="1061"/>
            </a:xfrm>
            <a:custGeom>
              <a:avLst/>
              <a:gdLst>
                <a:gd name="T0" fmla="*/ 557 w 1061"/>
                <a:gd name="T1" fmla="*/ 1057 h 1061"/>
                <a:gd name="T2" fmla="*/ 611 w 1061"/>
                <a:gd name="T3" fmla="*/ 1054 h 1061"/>
                <a:gd name="T4" fmla="*/ 662 w 1061"/>
                <a:gd name="T5" fmla="*/ 1043 h 1061"/>
                <a:gd name="T6" fmla="*/ 712 w 1061"/>
                <a:gd name="T7" fmla="*/ 1029 h 1061"/>
                <a:gd name="T8" fmla="*/ 759 w 1061"/>
                <a:gd name="T9" fmla="*/ 1007 h 1061"/>
                <a:gd name="T10" fmla="*/ 806 w 1061"/>
                <a:gd name="T11" fmla="*/ 982 h 1061"/>
                <a:gd name="T12" fmla="*/ 849 w 1061"/>
                <a:gd name="T13" fmla="*/ 957 h 1061"/>
                <a:gd name="T14" fmla="*/ 888 w 1061"/>
                <a:gd name="T15" fmla="*/ 921 h 1061"/>
                <a:gd name="T16" fmla="*/ 921 w 1061"/>
                <a:gd name="T17" fmla="*/ 885 h 1061"/>
                <a:gd name="T18" fmla="*/ 971 w 1061"/>
                <a:gd name="T19" fmla="*/ 827 h 1061"/>
                <a:gd name="T20" fmla="*/ 996 w 1061"/>
                <a:gd name="T21" fmla="*/ 780 h 1061"/>
                <a:gd name="T22" fmla="*/ 1018 w 1061"/>
                <a:gd name="T23" fmla="*/ 737 h 1061"/>
                <a:gd name="T24" fmla="*/ 1036 w 1061"/>
                <a:gd name="T25" fmla="*/ 687 h 1061"/>
                <a:gd name="T26" fmla="*/ 1050 w 1061"/>
                <a:gd name="T27" fmla="*/ 637 h 1061"/>
                <a:gd name="T28" fmla="*/ 1057 w 1061"/>
                <a:gd name="T29" fmla="*/ 583 h 1061"/>
                <a:gd name="T30" fmla="*/ 1061 w 1061"/>
                <a:gd name="T31" fmla="*/ 529 h 1061"/>
                <a:gd name="T32" fmla="*/ 1057 w 1061"/>
                <a:gd name="T33" fmla="*/ 475 h 1061"/>
                <a:gd name="T34" fmla="*/ 1050 w 1061"/>
                <a:gd name="T35" fmla="*/ 424 h 1061"/>
                <a:gd name="T36" fmla="*/ 1036 w 1061"/>
                <a:gd name="T37" fmla="*/ 370 h 1061"/>
                <a:gd name="T38" fmla="*/ 1018 w 1061"/>
                <a:gd name="T39" fmla="*/ 324 h 1061"/>
                <a:gd name="T40" fmla="*/ 996 w 1061"/>
                <a:gd name="T41" fmla="*/ 277 h 1061"/>
                <a:gd name="T42" fmla="*/ 971 w 1061"/>
                <a:gd name="T43" fmla="*/ 234 h 1061"/>
                <a:gd name="T44" fmla="*/ 939 w 1061"/>
                <a:gd name="T45" fmla="*/ 190 h 1061"/>
                <a:gd name="T46" fmla="*/ 906 w 1061"/>
                <a:gd name="T47" fmla="*/ 154 h 1061"/>
                <a:gd name="T48" fmla="*/ 867 w 1061"/>
                <a:gd name="T49" fmla="*/ 122 h 1061"/>
                <a:gd name="T50" fmla="*/ 827 w 1061"/>
                <a:gd name="T51" fmla="*/ 90 h 1061"/>
                <a:gd name="T52" fmla="*/ 784 w 1061"/>
                <a:gd name="T53" fmla="*/ 65 h 1061"/>
                <a:gd name="T54" fmla="*/ 737 w 1061"/>
                <a:gd name="T55" fmla="*/ 39 h 1061"/>
                <a:gd name="T56" fmla="*/ 687 w 1061"/>
                <a:gd name="T57" fmla="*/ 21 h 1061"/>
                <a:gd name="T58" fmla="*/ 637 w 1061"/>
                <a:gd name="T59" fmla="*/ 11 h 1061"/>
                <a:gd name="T60" fmla="*/ 583 w 1061"/>
                <a:gd name="T61" fmla="*/ 3 h 1061"/>
                <a:gd name="T62" fmla="*/ 503 w 1061"/>
                <a:gd name="T63" fmla="*/ 0 h 1061"/>
                <a:gd name="T64" fmla="*/ 449 w 1061"/>
                <a:gd name="T65" fmla="*/ 7 h 1061"/>
                <a:gd name="T66" fmla="*/ 395 w 1061"/>
                <a:gd name="T67" fmla="*/ 14 h 1061"/>
                <a:gd name="T68" fmla="*/ 345 w 1061"/>
                <a:gd name="T69" fmla="*/ 29 h 1061"/>
                <a:gd name="T70" fmla="*/ 298 w 1061"/>
                <a:gd name="T71" fmla="*/ 50 h 1061"/>
                <a:gd name="T72" fmla="*/ 255 w 1061"/>
                <a:gd name="T73" fmla="*/ 75 h 1061"/>
                <a:gd name="T74" fmla="*/ 212 w 1061"/>
                <a:gd name="T75" fmla="*/ 104 h 1061"/>
                <a:gd name="T76" fmla="*/ 172 w 1061"/>
                <a:gd name="T77" fmla="*/ 136 h 1061"/>
                <a:gd name="T78" fmla="*/ 104 w 1061"/>
                <a:gd name="T79" fmla="*/ 212 h 1061"/>
                <a:gd name="T80" fmla="*/ 75 w 1061"/>
                <a:gd name="T81" fmla="*/ 255 h 1061"/>
                <a:gd name="T82" fmla="*/ 50 w 1061"/>
                <a:gd name="T83" fmla="*/ 298 h 1061"/>
                <a:gd name="T84" fmla="*/ 32 w 1061"/>
                <a:gd name="T85" fmla="*/ 349 h 1061"/>
                <a:gd name="T86" fmla="*/ 14 w 1061"/>
                <a:gd name="T87" fmla="*/ 399 h 1061"/>
                <a:gd name="T88" fmla="*/ 7 w 1061"/>
                <a:gd name="T89" fmla="*/ 449 h 1061"/>
                <a:gd name="T90" fmla="*/ 0 w 1061"/>
                <a:gd name="T91" fmla="*/ 503 h 1061"/>
                <a:gd name="T92" fmla="*/ 3 w 1061"/>
                <a:gd name="T93" fmla="*/ 583 h 1061"/>
                <a:gd name="T94" fmla="*/ 11 w 1061"/>
                <a:gd name="T95" fmla="*/ 637 h 1061"/>
                <a:gd name="T96" fmla="*/ 21 w 1061"/>
                <a:gd name="T97" fmla="*/ 687 h 1061"/>
                <a:gd name="T98" fmla="*/ 39 w 1061"/>
                <a:gd name="T99" fmla="*/ 737 h 1061"/>
                <a:gd name="T100" fmla="*/ 65 w 1061"/>
                <a:gd name="T101" fmla="*/ 780 h 1061"/>
                <a:gd name="T102" fmla="*/ 90 w 1061"/>
                <a:gd name="T103" fmla="*/ 827 h 1061"/>
                <a:gd name="T104" fmla="*/ 118 w 1061"/>
                <a:gd name="T105" fmla="*/ 867 h 1061"/>
                <a:gd name="T106" fmla="*/ 212 w 1061"/>
                <a:gd name="T107" fmla="*/ 957 h 1061"/>
                <a:gd name="T108" fmla="*/ 255 w 1061"/>
                <a:gd name="T109" fmla="*/ 982 h 1061"/>
                <a:gd name="T110" fmla="*/ 298 w 1061"/>
                <a:gd name="T111" fmla="*/ 1007 h 1061"/>
                <a:gd name="T112" fmla="*/ 345 w 1061"/>
                <a:gd name="T113" fmla="*/ 1029 h 1061"/>
                <a:gd name="T114" fmla="*/ 395 w 1061"/>
                <a:gd name="T115" fmla="*/ 1043 h 1061"/>
                <a:gd name="T116" fmla="*/ 449 w 1061"/>
                <a:gd name="T117" fmla="*/ 1054 h 1061"/>
                <a:gd name="T118" fmla="*/ 503 w 1061"/>
                <a:gd name="T119" fmla="*/ 1057 h 106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1"/>
                <a:gd name="T181" fmla="*/ 0 h 1061"/>
                <a:gd name="T182" fmla="*/ 1061 w 1061"/>
                <a:gd name="T183" fmla="*/ 1061 h 106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1" h="1061">
                  <a:moveTo>
                    <a:pt x="529" y="1061"/>
                  </a:moveTo>
                  <a:lnTo>
                    <a:pt x="557" y="1057"/>
                  </a:lnTo>
                  <a:lnTo>
                    <a:pt x="583" y="1057"/>
                  </a:lnTo>
                  <a:lnTo>
                    <a:pt x="611" y="1054"/>
                  </a:lnTo>
                  <a:lnTo>
                    <a:pt x="637" y="1050"/>
                  </a:lnTo>
                  <a:lnTo>
                    <a:pt x="662" y="1043"/>
                  </a:lnTo>
                  <a:lnTo>
                    <a:pt x="687" y="1036"/>
                  </a:lnTo>
                  <a:lnTo>
                    <a:pt x="712" y="1029"/>
                  </a:lnTo>
                  <a:lnTo>
                    <a:pt x="737" y="1018"/>
                  </a:lnTo>
                  <a:lnTo>
                    <a:pt x="759" y="1007"/>
                  </a:lnTo>
                  <a:lnTo>
                    <a:pt x="784" y="996"/>
                  </a:lnTo>
                  <a:lnTo>
                    <a:pt x="806" y="982"/>
                  </a:lnTo>
                  <a:lnTo>
                    <a:pt x="827" y="971"/>
                  </a:lnTo>
                  <a:lnTo>
                    <a:pt x="849" y="957"/>
                  </a:lnTo>
                  <a:lnTo>
                    <a:pt x="867" y="939"/>
                  </a:lnTo>
                  <a:lnTo>
                    <a:pt x="888" y="921"/>
                  </a:lnTo>
                  <a:lnTo>
                    <a:pt x="906" y="903"/>
                  </a:lnTo>
                  <a:lnTo>
                    <a:pt x="921" y="885"/>
                  </a:lnTo>
                  <a:lnTo>
                    <a:pt x="957" y="849"/>
                  </a:lnTo>
                  <a:lnTo>
                    <a:pt x="971" y="827"/>
                  </a:lnTo>
                  <a:lnTo>
                    <a:pt x="982" y="806"/>
                  </a:lnTo>
                  <a:lnTo>
                    <a:pt x="996" y="780"/>
                  </a:lnTo>
                  <a:lnTo>
                    <a:pt x="1007" y="759"/>
                  </a:lnTo>
                  <a:lnTo>
                    <a:pt x="1018" y="737"/>
                  </a:lnTo>
                  <a:lnTo>
                    <a:pt x="1029" y="712"/>
                  </a:lnTo>
                  <a:lnTo>
                    <a:pt x="1036" y="687"/>
                  </a:lnTo>
                  <a:lnTo>
                    <a:pt x="1043" y="662"/>
                  </a:lnTo>
                  <a:lnTo>
                    <a:pt x="1050" y="637"/>
                  </a:lnTo>
                  <a:lnTo>
                    <a:pt x="1054" y="611"/>
                  </a:lnTo>
                  <a:lnTo>
                    <a:pt x="1057" y="583"/>
                  </a:lnTo>
                  <a:lnTo>
                    <a:pt x="1057" y="557"/>
                  </a:lnTo>
                  <a:lnTo>
                    <a:pt x="1061" y="529"/>
                  </a:lnTo>
                  <a:lnTo>
                    <a:pt x="1057" y="503"/>
                  </a:lnTo>
                  <a:lnTo>
                    <a:pt x="1057" y="475"/>
                  </a:lnTo>
                  <a:lnTo>
                    <a:pt x="1054" y="449"/>
                  </a:lnTo>
                  <a:lnTo>
                    <a:pt x="1050" y="424"/>
                  </a:lnTo>
                  <a:lnTo>
                    <a:pt x="1043" y="399"/>
                  </a:lnTo>
                  <a:lnTo>
                    <a:pt x="1036" y="370"/>
                  </a:lnTo>
                  <a:lnTo>
                    <a:pt x="1029" y="349"/>
                  </a:lnTo>
                  <a:lnTo>
                    <a:pt x="1018" y="324"/>
                  </a:lnTo>
                  <a:lnTo>
                    <a:pt x="1007" y="298"/>
                  </a:lnTo>
                  <a:lnTo>
                    <a:pt x="996" y="277"/>
                  </a:lnTo>
                  <a:lnTo>
                    <a:pt x="982" y="255"/>
                  </a:lnTo>
                  <a:lnTo>
                    <a:pt x="971" y="234"/>
                  </a:lnTo>
                  <a:lnTo>
                    <a:pt x="957" y="212"/>
                  </a:lnTo>
                  <a:lnTo>
                    <a:pt x="939" y="190"/>
                  </a:lnTo>
                  <a:lnTo>
                    <a:pt x="921" y="172"/>
                  </a:lnTo>
                  <a:lnTo>
                    <a:pt x="906" y="154"/>
                  </a:lnTo>
                  <a:lnTo>
                    <a:pt x="888" y="136"/>
                  </a:lnTo>
                  <a:lnTo>
                    <a:pt x="867" y="122"/>
                  </a:lnTo>
                  <a:lnTo>
                    <a:pt x="849" y="104"/>
                  </a:lnTo>
                  <a:lnTo>
                    <a:pt x="827" y="90"/>
                  </a:lnTo>
                  <a:lnTo>
                    <a:pt x="806" y="75"/>
                  </a:lnTo>
                  <a:lnTo>
                    <a:pt x="784" y="65"/>
                  </a:lnTo>
                  <a:lnTo>
                    <a:pt x="759" y="50"/>
                  </a:lnTo>
                  <a:lnTo>
                    <a:pt x="737" y="39"/>
                  </a:lnTo>
                  <a:lnTo>
                    <a:pt x="712" y="29"/>
                  </a:lnTo>
                  <a:lnTo>
                    <a:pt x="687" y="21"/>
                  </a:lnTo>
                  <a:lnTo>
                    <a:pt x="662" y="14"/>
                  </a:lnTo>
                  <a:lnTo>
                    <a:pt x="637" y="11"/>
                  </a:lnTo>
                  <a:lnTo>
                    <a:pt x="611" y="7"/>
                  </a:lnTo>
                  <a:lnTo>
                    <a:pt x="583" y="3"/>
                  </a:lnTo>
                  <a:lnTo>
                    <a:pt x="557" y="0"/>
                  </a:lnTo>
                  <a:lnTo>
                    <a:pt x="503" y="0"/>
                  </a:lnTo>
                  <a:lnTo>
                    <a:pt x="475" y="3"/>
                  </a:lnTo>
                  <a:lnTo>
                    <a:pt x="449" y="7"/>
                  </a:lnTo>
                  <a:lnTo>
                    <a:pt x="424" y="11"/>
                  </a:lnTo>
                  <a:lnTo>
                    <a:pt x="395" y="14"/>
                  </a:lnTo>
                  <a:lnTo>
                    <a:pt x="370" y="21"/>
                  </a:lnTo>
                  <a:lnTo>
                    <a:pt x="345" y="29"/>
                  </a:lnTo>
                  <a:lnTo>
                    <a:pt x="324" y="39"/>
                  </a:lnTo>
                  <a:lnTo>
                    <a:pt x="298" y="50"/>
                  </a:lnTo>
                  <a:lnTo>
                    <a:pt x="277" y="65"/>
                  </a:lnTo>
                  <a:lnTo>
                    <a:pt x="255" y="75"/>
                  </a:lnTo>
                  <a:lnTo>
                    <a:pt x="234" y="90"/>
                  </a:lnTo>
                  <a:lnTo>
                    <a:pt x="212" y="104"/>
                  </a:lnTo>
                  <a:lnTo>
                    <a:pt x="190" y="122"/>
                  </a:lnTo>
                  <a:lnTo>
                    <a:pt x="172" y="136"/>
                  </a:lnTo>
                  <a:lnTo>
                    <a:pt x="118" y="190"/>
                  </a:lnTo>
                  <a:lnTo>
                    <a:pt x="104" y="212"/>
                  </a:lnTo>
                  <a:lnTo>
                    <a:pt x="90" y="234"/>
                  </a:lnTo>
                  <a:lnTo>
                    <a:pt x="75" y="255"/>
                  </a:lnTo>
                  <a:lnTo>
                    <a:pt x="65" y="277"/>
                  </a:lnTo>
                  <a:lnTo>
                    <a:pt x="50" y="298"/>
                  </a:lnTo>
                  <a:lnTo>
                    <a:pt x="39" y="324"/>
                  </a:lnTo>
                  <a:lnTo>
                    <a:pt x="32" y="349"/>
                  </a:lnTo>
                  <a:lnTo>
                    <a:pt x="21" y="370"/>
                  </a:lnTo>
                  <a:lnTo>
                    <a:pt x="14" y="399"/>
                  </a:lnTo>
                  <a:lnTo>
                    <a:pt x="11" y="424"/>
                  </a:lnTo>
                  <a:lnTo>
                    <a:pt x="7" y="449"/>
                  </a:lnTo>
                  <a:lnTo>
                    <a:pt x="3" y="475"/>
                  </a:lnTo>
                  <a:lnTo>
                    <a:pt x="0" y="503"/>
                  </a:lnTo>
                  <a:lnTo>
                    <a:pt x="0" y="557"/>
                  </a:lnTo>
                  <a:lnTo>
                    <a:pt x="3" y="583"/>
                  </a:lnTo>
                  <a:lnTo>
                    <a:pt x="7" y="611"/>
                  </a:lnTo>
                  <a:lnTo>
                    <a:pt x="11" y="637"/>
                  </a:lnTo>
                  <a:lnTo>
                    <a:pt x="14" y="662"/>
                  </a:lnTo>
                  <a:lnTo>
                    <a:pt x="21" y="687"/>
                  </a:lnTo>
                  <a:lnTo>
                    <a:pt x="32" y="712"/>
                  </a:lnTo>
                  <a:lnTo>
                    <a:pt x="39" y="737"/>
                  </a:lnTo>
                  <a:lnTo>
                    <a:pt x="50" y="759"/>
                  </a:lnTo>
                  <a:lnTo>
                    <a:pt x="65" y="780"/>
                  </a:lnTo>
                  <a:lnTo>
                    <a:pt x="75" y="806"/>
                  </a:lnTo>
                  <a:lnTo>
                    <a:pt x="90" y="827"/>
                  </a:lnTo>
                  <a:lnTo>
                    <a:pt x="104" y="849"/>
                  </a:lnTo>
                  <a:lnTo>
                    <a:pt x="118" y="867"/>
                  </a:lnTo>
                  <a:lnTo>
                    <a:pt x="190" y="939"/>
                  </a:lnTo>
                  <a:lnTo>
                    <a:pt x="212" y="957"/>
                  </a:lnTo>
                  <a:lnTo>
                    <a:pt x="234" y="971"/>
                  </a:lnTo>
                  <a:lnTo>
                    <a:pt x="255" y="982"/>
                  </a:lnTo>
                  <a:lnTo>
                    <a:pt x="277" y="996"/>
                  </a:lnTo>
                  <a:lnTo>
                    <a:pt x="298" y="1007"/>
                  </a:lnTo>
                  <a:lnTo>
                    <a:pt x="324" y="1018"/>
                  </a:lnTo>
                  <a:lnTo>
                    <a:pt x="345" y="1029"/>
                  </a:lnTo>
                  <a:lnTo>
                    <a:pt x="370" y="1036"/>
                  </a:lnTo>
                  <a:lnTo>
                    <a:pt x="395" y="1043"/>
                  </a:lnTo>
                  <a:lnTo>
                    <a:pt x="424" y="1050"/>
                  </a:lnTo>
                  <a:lnTo>
                    <a:pt x="449" y="1054"/>
                  </a:lnTo>
                  <a:lnTo>
                    <a:pt x="475" y="1057"/>
                  </a:lnTo>
                  <a:lnTo>
                    <a:pt x="503" y="1057"/>
                  </a:lnTo>
                  <a:lnTo>
                    <a:pt x="529" y="1061"/>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69" name="Freeform 2045"/>
            <p:cNvSpPr>
              <a:spLocks/>
            </p:cNvSpPr>
            <p:nvPr/>
          </p:nvSpPr>
          <p:spPr bwMode="auto">
            <a:xfrm>
              <a:off x="1840" y="3243"/>
              <a:ext cx="713" cy="367"/>
            </a:xfrm>
            <a:custGeom>
              <a:avLst/>
              <a:gdLst>
                <a:gd name="T0" fmla="*/ 353 w 713"/>
                <a:gd name="T1" fmla="*/ 367 h 367"/>
                <a:gd name="T2" fmla="*/ 0 w 713"/>
                <a:gd name="T3" fmla="*/ 202 h 367"/>
                <a:gd name="T4" fmla="*/ 0 w 713"/>
                <a:gd name="T5" fmla="*/ 198 h 367"/>
                <a:gd name="T6" fmla="*/ 11 w 713"/>
                <a:gd name="T7" fmla="*/ 184 h 367"/>
                <a:gd name="T8" fmla="*/ 22 w 713"/>
                <a:gd name="T9" fmla="*/ 169 h 367"/>
                <a:gd name="T10" fmla="*/ 33 w 713"/>
                <a:gd name="T11" fmla="*/ 155 h 367"/>
                <a:gd name="T12" fmla="*/ 44 w 713"/>
                <a:gd name="T13" fmla="*/ 141 h 367"/>
                <a:gd name="T14" fmla="*/ 54 w 713"/>
                <a:gd name="T15" fmla="*/ 126 h 367"/>
                <a:gd name="T16" fmla="*/ 69 w 713"/>
                <a:gd name="T17" fmla="*/ 115 h 367"/>
                <a:gd name="T18" fmla="*/ 94 w 713"/>
                <a:gd name="T19" fmla="*/ 90 h 367"/>
                <a:gd name="T20" fmla="*/ 108 w 713"/>
                <a:gd name="T21" fmla="*/ 79 h 367"/>
                <a:gd name="T22" fmla="*/ 123 w 713"/>
                <a:gd name="T23" fmla="*/ 72 h 367"/>
                <a:gd name="T24" fmla="*/ 137 w 713"/>
                <a:gd name="T25" fmla="*/ 61 h 367"/>
                <a:gd name="T26" fmla="*/ 152 w 713"/>
                <a:gd name="T27" fmla="*/ 54 h 367"/>
                <a:gd name="T28" fmla="*/ 170 w 713"/>
                <a:gd name="T29" fmla="*/ 43 h 367"/>
                <a:gd name="T30" fmla="*/ 184 w 713"/>
                <a:gd name="T31" fmla="*/ 36 h 367"/>
                <a:gd name="T32" fmla="*/ 202 w 713"/>
                <a:gd name="T33" fmla="*/ 29 h 367"/>
                <a:gd name="T34" fmla="*/ 216 w 713"/>
                <a:gd name="T35" fmla="*/ 22 h 367"/>
                <a:gd name="T36" fmla="*/ 234 w 713"/>
                <a:gd name="T37" fmla="*/ 18 h 367"/>
                <a:gd name="T38" fmla="*/ 252 w 713"/>
                <a:gd name="T39" fmla="*/ 15 h 367"/>
                <a:gd name="T40" fmla="*/ 270 w 713"/>
                <a:gd name="T41" fmla="*/ 11 h 367"/>
                <a:gd name="T42" fmla="*/ 285 w 713"/>
                <a:gd name="T43" fmla="*/ 7 h 367"/>
                <a:gd name="T44" fmla="*/ 303 w 713"/>
                <a:gd name="T45" fmla="*/ 4 h 367"/>
                <a:gd name="T46" fmla="*/ 321 w 713"/>
                <a:gd name="T47" fmla="*/ 0 h 367"/>
                <a:gd name="T48" fmla="*/ 393 w 713"/>
                <a:gd name="T49" fmla="*/ 0 h 367"/>
                <a:gd name="T50" fmla="*/ 411 w 713"/>
                <a:gd name="T51" fmla="*/ 4 h 367"/>
                <a:gd name="T52" fmla="*/ 429 w 713"/>
                <a:gd name="T53" fmla="*/ 7 h 367"/>
                <a:gd name="T54" fmla="*/ 447 w 713"/>
                <a:gd name="T55" fmla="*/ 11 h 367"/>
                <a:gd name="T56" fmla="*/ 465 w 713"/>
                <a:gd name="T57" fmla="*/ 15 h 367"/>
                <a:gd name="T58" fmla="*/ 483 w 713"/>
                <a:gd name="T59" fmla="*/ 18 h 367"/>
                <a:gd name="T60" fmla="*/ 501 w 713"/>
                <a:gd name="T61" fmla="*/ 25 h 367"/>
                <a:gd name="T62" fmla="*/ 518 w 713"/>
                <a:gd name="T63" fmla="*/ 33 h 367"/>
                <a:gd name="T64" fmla="*/ 533 w 713"/>
                <a:gd name="T65" fmla="*/ 40 h 367"/>
                <a:gd name="T66" fmla="*/ 551 w 713"/>
                <a:gd name="T67" fmla="*/ 47 h 367"/>
                <a:gd name="T68" fmla="*/ 565 w 713"/>
                <a:gd name="T69" fmla="*/ 54 h 367"/>
                <a:gd name="T70" fmla="*/ 583 w 713"/>
                <a:gd name="T71" fmla="*/ 65 h 367"/>
                <a:gd name="T72" fmla="*/ 594 w 713"/>
                <a:gd name="T73" fmla="*/ 72 h 367"/>
                <a:gd name="T74" fmla="*/ 608 w 713"/>
                <a:gd name="T75" fmla="*/ 83 h 367"/>
                <a:gd name="T76" fmla="*/ 623 w 713"/>
                <a:gd name="T77" fmla="*/ 94 h 367"/>
                <a:gd name="T78" fmla="*/ 648 w 713"/>
                <a:gd name="T79" fmla="*/ 119 h 367"/>
                <a:gd name="T80" fmla="*/ 662 w 713"/>
                <a:gd name="T81" fmla="*/ 130 h 367"/>
                <a:gd name="T82" fmla="*/ 673 w 713"/>
                <a:gd name="T83" fmla="*/ 144 h 367"/>
                <a:gd name="T84" fmla="*/ 684 w 713"/>
                <a:gd name="T85" fmla="*/ 155 h 367"/>
                <a:gd name="T86" fmla="*/ 695 w 713"/>
                <a:gd name="T87" fmla="*/ 169 h 367"/>
                <a:gd name="T88" fmla="*/ 706 w 713"/>
                <a:gd name="T89" fmla="*/ 184 h 367"/>
                <a:gd name="T90" fmla="*/ 713 w 713"/>
                <a:gd name="T91" fmla="*/ 198 h 367"/>
                <a:gd name="T92" fmla="*/ 353 w 713"/>
                <a:gd name="T93" fmla="*/ 367 h 36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13"/>
                <a:gd name="T142" fmla="*/ 0 h 367"/>
                <a:gd name="T143" fmla="*/ 713 w 713"/>
                <a:gd name="T144" fmla="*/ 367 h 36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13" h="367">
                  <a:moveTo>
                    <a:pt x="353" y="367"/>
                  </a:moveTo>
                  <a:lnTo>
                    <a:pt x="0" y="202"/>
                  </a:lnTo>
                  <a:lnTo>
                    <a:pt x="0" y="198"/>
                  </a:lnTo>
                  <a:lnTo>
                    <a:pt x="11" y="184"/>
                  </a:lnTo>
                  <a:lnTo>
                    <a:pt x="22" y="169"/>
                  </a:lnTo>
                  <a:lnTo>
                    <a:pt x="33" y="155"/>
                  </a:lnTo>
                  <a:lnTo>
                    <a:pt x="44" y="141"/>
                  </a:lnTo>
                  <a:lnTo>
                    <a:pt x="54" y="126"/>
                  </a:lnTo>
                  <a:lnTo>
                    <a:pt x="69" y="115"/>
                  </a:lnTo>
                  <a:lnTo>
                    <a:pt x="94" y="90"/>
                  </a:lnTo>
                  <a:lnTo>
                    <a:pt x="108" y="79"/>
                  </a:lnTo>
                  <a:lnTo>
                    <a:pt x="123" y="72"/>
                  </a:lnTo>
                  <a:lnTo>
                    <a:pt x="137" y="61"/>
                  </a:lnTo>
                  <a:lnTo>
                    <a:pt x="152" y="54"/>
                  </a:lnTo>
                  <a:lnTo>
                    <a:pt x="170" y="43"/>
                  </a:lnTo>
                  <a:lnTo>
                    <a:pt x="184" y="36"/>
                  </a:lnTo>
                  <a:lnTo>
                    <a:pt x="202" y="29"/>
                  </a:lnTo>
                  <a:lnTo>
                    <a:pt x="216" y="22"/>
                  </a:lnTo>
                  <a:lnTo>
                    <a:pt x="234" y="18"/>
                  </a:lnTo>
                  <a:lnTo>
                    <a:pt x="252" y="15"/>
                  </a:lnTo>
                  <a:lnTo>
                    <a:pt x="270" y="11"/>
                  </a:lnTo>
                  <a:lnTo>
                    <a:pt x="285" y="7"/>
                  </a:lnTo>
                  <a:lnTo>
                    <a:pt x="303" y="4"/>
                  </a:lnTo>
                  <a:lnTo>
                    <a:pt x="321" y="0"/>
                  </a:lnTo>
                  <a:lnTo>
                    <a:pt x="393" y="0"/>
                  </a:lnTo>
                  <a:lnTo>
                    <a:pt x="411" y="4"/>
                  </a:lnTo>
                  <a:lnTo>
                    <a:pt x="429" y="7"/>
                  </a:lnTo>
                  <a:lnTo>
                    <a:pt x="447" y="11"/>
                  </a:lnTo>
                  <a:lnTo>
                    <a:pt x="465" y="15"/>
                  </a:lnTo>
                  <a:lnTo>
                    <a:pt x="483" y="18"/>
                  </a:lnTo>
                  <a:lnTo>
                    <a:pt x="501" y="25"/>
                  </a:lnTo>
                  <a:lnTo>
                    <a:pt x="518" y="33"/>
                  </a:lnTo>
                  <a:lnTo>
                    <a:pt x="533" y="40"/>
                  </a:lnTo>
                  <a:lnTo>
                    <a:pt x="551" y="47"/>
                  </a:lnTo>
                  <a:lnTo>
                    <a:pt x="565" y="54"/>
                  </a:lnTo>
                  <a:lnTo>
                    <a:pt x="583" y="65"/>
                  </a:lnTo>
                  <a:lnTo>
                    <a:pt x="594" y="72"/>
                  </a:lnTo>
                  <a:lnTo>
                    <a:pt x="608" y="83"/>
                  </a:lnTo>
                  <a:lnTo>
                    <a:pt x="623" y="94"/>
                  </a:lnTo>
                  <a:lnTo>
                    <a:pt x="648" y="119"/>
                  </a:lnTo>
                  <a:lnTo>
                    <a:pt x="662" y="130"/>
                  </a:lnTo>
                  <a:lnTo>
                    <a:pt x="673" y="144"/>
                  </a:lnTo>
                  <a:lnTo>
                    <a:pt x="684" y="155"/>
                  </a:lnTo>
                  <a:lnTo>
                    <a:pt x="695" y="169"/>
                  </a:lnTo>
                  <a:lnTo>
                    <a:pt x="706" y="184"/>
                  </a:lnTo>
                  <a:lnTo>
                    <a:pt x="713" y="198"/>
                  </a:lnTo>
                  <a:lnTo>
                    <a:pt x="353" y="36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0" name="Freeform 2046"/>
            <p:cNvSpPr>
              <a:spLocks/>
            </p:cNvSpPr>
            <p:nvPr/>
          </p:nvSpPr>
          <p:spPr bwMode="auto">
            <a:xfrm>
              <a:off x="2308" y="3531"/>
              <a:ext cx="306" cy="263"/>
            </a:xfrm>
            <a:custGeom>
              <a:avLst/>
              <a:gdLst>
                <a:gd name="T0" fmla="*/ 0 w 306"/>
                <a:gd name="T1" fmla="*/ 130 h 263"/>
                <a:gd name="T2" fmla="*/ 284 w 306"/>
                <a:gd name="T3" fmla="*/ 0 h 263"/>
                <a:gd name="T4" fmla="*/ 295 w 306"/>
                <a:gd name="T5" fmla="*/ 32 h 263"/>
                <a:gd name="T6" fmla="*/ 302 w 306"/>
                <a:gd name="T7" fmla="*/ 65 h 263"/>
                <a:gd name="T8" fmla="*/ 306 w 306"/>
                <a:gd name="T9" fmla="*/ 101 h 263"/>
                <a:gd name="T10" fmla="*/ 306 w 306"/>
                <a:gd name="T11" fmla="*/ 166 h 263"/>
                <a:gd name="T12" fmla="*/ 302 w 306"/>
                <a:gd name="T13" fmla="*/ 202 h 263"/>
                <a:gd name="T14" fmla="*/ 295 w 306"/>
                <a:gd name="T15" fmla="*/ 230 h 263"/>
                <a:gd name="T16" fmla="*/ 288 w 306"/>
                <a:gd name="T17" fmla="*/ 263 h 263"/>
                <a:gd name="T18" fmla="*/ 0 w 306"/>
                <a:gd name="T19" fmla="*/ 130 h 26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06"/>
                <a:gd name="T31" fmla="*/ 0 h 263"/>
                <a:gd name="T32" fmla="*/ 306 w 306"/>
                <a:gd name="T33" fmla="*/ 263 h 26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06" h="263">
                  <a:moveTo>
                    <a:pt x="0" y="130"/>
                  </a:moveTo>
                  <a:lnTo>
                    <a:pt x="284" y="0"/>
                  </a:lnTo>
                  <a:lnTo>
                    <a:pt x="295" y="32"/>
                  </a:lnTo>
                  <a:lnTo>
                    <a:pt x="302" y="65"/>
                  </a:lnTo>
                  <a:lnTo>
                    <a:pt x="306" y="101"/>
                  </a:lnTo>
                  <a:lnTo>
                    <a:pt x="306" y="166"/>
                  </a:lnTo>
                  <a:lnTo>
                    <a:pt x="302" y="202"/>
                  </a:lnTo>
                  <a:lnTo>
                    <a:pt x="295" y="230"/>
                  </a:lnTo>
                  <a:lnTo>
                    <a:pt x="288" y="263"/>
                  </a:lnTo>
                  <a:lnTo>
                    <a:pt x="0" y="1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1" name="Freeform 2047"/>
            <p:cNvSpPr>
              <a:spLocks/>
            </p:cNvSpPr>
            <p:nvPr/>
          </p:nvSpPr>
          <p:spPr bwMode="auto">
            <a:xfrm>
              <a:off x="1840" y="3715"/>
              <a:ext cx="713" cy="363"/>
            </a:xfrm>
            <a:custGeom>
              <a:avLst/>
              <a:gdLst>
                <a:gd name="T0" fmla="*/ 0 w 713"/>
                <a:gd name="T1" fmla="*/ 161 h 363"/>
                <a:gd name="T2" fmla="*/ 11 w 713"/>
                <a:gd name="T3" fmla="*/ 176 h 363"/>
                <a:gd name="T4" fmla="*/ 18 w 713"/>
                <a:gd name="T5" fmla="*/ 194 h 363"/>
                <a:gd name="T6" fmla="*/ 29 w 713"/>
                <a:gd name="T7" fmla="*/ 205 h 363"/>
                <a:gd name="T8" fmla="*/ 40 w 713"/>
                <a:gd name="T9" fmla="*/ 219 h 363"/>
                <a:gd name="T10" fmla="*/ 51 w 713"/>
                <a:gd name="T11" fmla="*/ 233 h 363"/>
                <a:gd name="T12" fmla="*/ 65 w 713"/>
                <a:gd name="T13" fmla="*/ 244 h 363"/>
                <a:gd name="T14" fmla="*/ 76 w 713"/>
                <a:gd name="T15" fmla="*/ 255 h 363"/>
                <a:gd name="T16" fmla="*/ 90 w 713"/>
                <a:gd name="T17" fmla="*/ 266 h 363"/>
                <a:gd name="T18" fmla="*/ 105 w 713"/>
                <a:gd name="T19" fmla="*/ 277 h 363"/>
                <a:gd name="T20" fmla="*/ 119 w 713"/>
                <a:gd name="T21" fmla="*/ 287 h 363"/>
                <a:gd name="T22" fmla="*/ 134 w 713"/>
                <a:gd name="T23" fmla="*/ 298 h 363"/>
                <a:gd name="T24" fmla="*/ 148 w 713"/>
                <a:gd name="T25" fmla="*/ 309 h 363"/>
                <a:gd name="T26" fmla="*/ 166 w 713"/>
                <a:gd name="T27" fmla="*/ 316 h 363"/>
                <a:gd name="T28" fmla="*/ 180 w 713"/>
                <a:gd name="T29" fmla="*/ 323 h 363"/>
                <a:gd name="T30" fmla="*/ 198 w 713"/>
                <a:gd name="T31" fmla="*/ 331 h 363"/>
                <a:gd name="T32" fmla="*/ 213 w 713"/>
                <a:gd name="T33" fmla="*/ 338 h 363"/>
                <a:gd name="T34" fmla="*/ 231 w 713"/>
                <a:gd name="T35" fmla="*/ 345 h 363"/>
                <a:gd name="T36" fmla="*/ 249 w 713"/>
                <a:gd name="T37" fmla="*/ 349 h 363"/>
                <a:gd name="T38" fmla="*/ 267 w 713"/>
                <a:gd name="T39" fmla="*/ 352 h 363"/>
                <a:gd name="T40" fmla="*/ 285 w 713"/>
                <a:gd name="T41" fmla="*/ 356 h 363"/>
                <a:gd name="T42" fmla="*/ 303 w 713"/>
                <a:gd name="T43" fmla="*/ 359 h 363"/>
                <a:gd name="T44" fmla="*/ 321 w 713"/>
                <a:gd name="T45" fmla="*/ 359 h 363"/>
                <a:gd name="T46" fmla="*/ 339 w 713"/>
                <a:gd name="T47" fmla="*/ 363 h 363"/>
                <a:gd name="T48" fmla="*/ 375 w 713"/>
                <a:gd name="T49" fmla="*/ 363 h 363"/>
                <a:gd name="T50" fmla="*/ 393 w 713"/>
                <a:gd name="T51" fmla="*/ 359 h 363"/>
                <a:gd name="T52" fmla="*/ 411 w 713"/>
                <a:gd name="T53" fmla="*/ 359 h 363"/>
                <a:gd name="T54" fmla="*/ 429 w 713"/>
                <a:gd name="T55" fmla="*/ 356 h 363"/>
                <a:gd name="T56" fmla="*/ 447 w 713"/>
                <a:gd name="T57" fmla="*/ 356 h 363"/>
                <a:gd name="T58" fmla="*/ 465 w 713"/>
                <a:gd name="T59" fmla="*/ 349 h 363"/>
                <a:gd name="T60" fmla="*/ 479 w 713"/>
                <a:gd name="T61" fmla="*/ 345 h 363"/>
                <a:gd name="T62" fmla="*/ 497 w 713"/>
                <a:gd name="T63" fmla="*/ 338 h 363"/>
                <a:gd name="T64" fmla="*/ 511 w 713"/>
                <a:gd name="T65" fmla="*/ 334 h 363"/>
                <a:gd name="T66" fmla="*/ 529 w 713"/>
                <a:gd name="T67" fmla="*/ 327 h 363"/>
                <a:gd name="T68" fmla="*/ 544 w 713"/>
                <a:gd name="T69" fmla="*/ 320 h 363"/>
                <a:gd name="T70" fmla="*/ 558 w 713"/>
                <a:gd name="T71" fmla="*/ 313 h 363"/>
                <a:gd name="T72" fmla="*/ 576 w 713"/>
                <a:gd name="T73" fmla="*/ 302 h 363"/>
                <a:gd name="T74" fmla="*/ 590 w 713"/>
                <a:gd name="T75" fmla="*/ 295 h 363"/>
                <a:gd name="T76" fmla="*/ 605 w 713"/>
                <a:gd name="T77" fmla="*/ 280 h 363"/>
                <a:gd name="T78" fmla="*/ 619 w 713"/>
                <a:gd name="T79" fmla="*/ 273 h 363"/>
                <a:gd name="T80" fmla="*/ 630 w 713"/>
                <a:gd name="T81" fmla="*/ 259 h 363"/>
                <a:gd name="T82" fmla="*/ 644 w 713"/>
                <a:gd name="T83" fmla="*/ 248 h 363"/>
                <a:gd name="T84" fmla="*/ 659 w 713"/>
                <a:gd name="T85" fmla="*/ 237 h 363"/>
                <a:gd name="T86" fmla="*/ 670 w 713"/>
                <a:gd name="T87" fmla="*/ 223 h 363"/>
                <a:gd name="T88" fmla="*/ 680 w 713"/>
                <a:gd name="T89" fmla="*/ 208 h 363"/>
                <a:gd name="T90" fmla="*/ 691 w 713"/>
                <a:gd name="T91" fmla="*/ 197 h 363"/>
                <a:gd name="T92" fmla="*/ 702 w 713"/>
                <a:gd name="T93" fmla="*/ 179 h 363"/>
                <a:gd name="T94" fmla="*/ 713 w 713"/>
                <a:gd name="T95" fmla="*/ 165 h 363"/>
                <a:gd name="T96" fmla="*/ 353 w 713"/>
                <a:gd name="T97" fmla="*/ 0 h 363"/>
                <a:gd name="T98" fmla="*/ 0 w 713"/>
                <a:gd name="T99" fmla="*/ 161 h 36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713"/>
                <a:gd name="T151" fmla="*/ 0 h 363"/>
                <a:gd name="T152" fmla="*/ 713 w 713"/>
                <a:gd name="T153" fmla="*/ 363 h 36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713" h="363">
                  <a:moveTo>
                    <a:pt x="0" y="161"/>
                  </a:moveTo>
                  <a:lnTo>
                    <a:pt x="11" y="176"/>
                  </a:lnTo>
                  <a:lnTo>
                    <a:pt x="18" y="194"/>
                  </a:lnTo>
                  <a:lnTo>
                    <a:pt x="29" y="205"/>
                  </a:lnTo>
                  <a:lnTo>
                    <a:pt x="40" y="219"/>
                  </a:lnTo>
                  <a:lnTo>
                    <a:pt x="51" y="233"/>
                  </a:lnTo>
                  <a:lnTo>
                    <a:pt x="65" y="244"/>
                  </a:lnTo>
                  <a:lnTo>
                    <a:pt x="76" y="255"/>
                  </a:lnTo>
                  <a:lnTo>
                    <a:pt x="90" y="266"/>
                  </a:lnTo>
                  <a:lnTo>
                    <a:pt x="105" y="277"/>
                  </a:lnTo>
                  <a:lnTo>
                    <a:pt x="119" y="287"/>
                  </a:lnTo>
                  <a:lnTo>
                    <a:pt x="134" y="298"/>
                  </a:lnTo>
                  <a:lnTo>
                    <a:pt x="148" y="309"/>
                  </a:lnTo>
                  <a:lnTo>
                    <a:pt x="166" y="316"/>
                  </a:lnTo>
                  <a:lnTo>
                    <a:pt x="180" y="323"/>
                  </a:lnTo>
                  <a:lnTo>
                    <a:pt x="198" y="331"/>
                  </a:lnTo>
                  <a:lnTo>
                    <a:pt x="213" y="338"/>
                  </a:lnTo>
                  <a:lnTo>
                    <a:pt x="231" y="345"/>
                  </a:lnTo>
                  <a:lnTo>
                    <a:pt x="249" y="349"/>
                  </a:lnTo>
                  <a:lnTo>
                    <a:pt x="267" y="352"/>
                  </a:lnTo>
                  <a:lnTo>
                    <a:pt x="285" y="356"/>
                  </a:lnTo>
                  <a:lnTo>
                    <a:pt x="303" y="359"/>
                  </a:lnTo>
                  <a:lnTo>
                    <a:pt x="321" y="359"/>
                  </a:lnTo>
                  <a:lnTo>
                    <a:pt x="339" y="363"/>
                  </a:lnTo>
                  <a:lnTo>
                    <a:pt x="375" y="363"/>
                  </a:lnTo>
                  <a:lnTo>
                    <a:pt x="393" y="359"/>
                  </a:lnTo>
                  <a:lnTo>
                    <a:pt x="411" y="359"/>
                  </a:lnTo>
                  <a:lnTo>
                    <a:pt x="429" y="356"/>
                  </a:lnTo>
                  <a:lnTo>
                    <a:pt x="447" y="356"/>
                  </a:lnTo>
                  <a:lnTo>
                    <a:pt x="465" y="349"/>
                  </a:lnTo>
                  <a:lnTo>
                    <a:pt x="479" y="345"/>
                  </a:lnTo>
                  <a:lnTo>
                    <a:pt x="497" y="338"/>
                  </a:lnTo>
                  <a:lnTo>
                    <a:pt x="511" y="334"/>
                  </a:lnTo>
                  <a:lnTo>
                    <a:pt x="529" y="327"/>
                  </a:lnTo>
                  <a:lnTo>
                    <a:pt x="544" y="320"/>
                  </a:lnTo>
                  <a:lnTo>
                    <a:pt x="558" y="313"/>
                  </a:lnTo>
                  <a:lnTo>
                    <a:pt x="576" y="302"/>
                  </a:lnTo>
                  <a:lnTo>
                    <a:pt x="590" y="295"/>
                  </a:lnTo>
                  <a:lnTo>
                    <a:pt x="605" y="280"/>
                  </a:lnTo>
                  <a:lnTo>
                    <a:pt x="619" y="273"/>
                  </a:lnTo>
                  <a:lnTo>
                    <a:pt x="630" y="259"/>
                  </a:lnTo>
                  <a:lnTo>
                    <a:pt x="644" y="248"/>
                  </a:lnTo>
                  <a:lnTo>
                    <a:pt x="659" y="237"/>
                  </a:lnTo>
                  <a:lnTo>
                    <a:pt x="670" y="223"/>
                  </a:lnTo>
                  <a:lnTo>
                    <a:pt x="680" y="208"/>
                  </a:lnTo>
                  <a:lnTo>
                    <a:pt x="691" y="197"/>
                  </a:lnTo>
                  <a:lnTo>
                    <a:pt x="702" y="179"/>
                  </a:lnTo>
                  <a:lnTo>
                    <a:pt x="713" y="165"/>
                  </a:lnTo>
                  <a:lnTo>
                    <a:pt x="353" y="0"/>
                  </a:lnTo>
                  <a:lnTo>
                    <a:pt x="0" y="1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72" name="Freeform 2048"/>
            <p:cNvSpPr>
              <a:spLocks/>
            </p:cNvSpPr>
            <p:nvPr/>
          </p:nvSpPr>
          <p:spPr bwMode="auto">
            <a:xfrm>
              <a:off x="1779" y="3531"/>
              <a:ext cx="302" cy="263"/>
            </a:xfrm>
            <a:custGeom>
              <a:avLst/>
              <a:gdLst>
                <a:gd name="T0" fmla="*/ 22 w 302"/>
                <a:gd name="T1" fmla="*/ 0 h 263"/>
                <a:gd name="T2" fmla="*/ 15 w 302"/>
                <a:gd name="T3" fmla="*/ 32 h 263"/>
                <a:gd name="T4" fmla="*/ 7 w 302"/>
                <a:gd name="T5" fmla="*/ 65 h 263"/>
                <a:gd name="T6" fmla="*/ 0 w 302"/>
                <a:gd name="T7" fmla="*/ 97 h 263"/>
                <a:gd name="T8" fmla="*/ 0 w 302"/>
                <a:gd name="T9" fmla="*/ 162 h 263"/>
                <a:gd name="T10" fmla="*/ 4 w 302"/>
                <a:gd name="T11" fmla="*/ 194 h 263"/>
                <a:gd name="T12" fmla="*/ 11 w 302"/>
                <a:gd name="T13" fmla="*/ 227 h 263"/>
                <a:gd name="T14" fmla="*/ 22 w 302"/>
                <a:gd name="T15" fmla="*/ 263 h 263"/>
                <a:gd name="T16" fmla="*/ 302 w 302"/>
                <a:gd name="T17" fmla="*/ 130 h 263"/>
                <a:gd name="T18" fmla="*/ 22 w 302"/>
                <a:gd name="T19" fmla="*/ 0 h 26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02"/>
                <a:gd name="T31" fmla="*/ 0 h 263"/>
                <a:gd name="T32" fmla="*/ 302 w 302"/>
                <a:gd name="T33" fmla="*/ 263 h 26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02" h="263">
                  <a:moveTo>
                    <a:pt x="22" y="0"/>
                  </a:moveTo>
                  <a:lnTo>
                    <a:pt x="15" y="32"/>
                  </a:lnTo>
                  <a:lnTo>
                    <a:pt x="7" y="65"/>
                  </a:lnTo>
                  <a:lnTo>
                    <a:pt x="0" y="97"/>
                  </a:lnTo>
                  <a:lnTo>
                    <a:pt x="0" y="162"/>
                  </a:lnTo>
                  <a:lnTo>
                    <a:pt x="4" y="194"/>
                  </a:lnTo>
                  <a:lnTo>
                    <a:pt x="11" y="227"/>
                  </a:lnTo>
                  <a:lnTo>
                    <a:pt x="22" y="263"/>
                  </a:lnTo>
                  <a:lnTo>
                    <a:pt x="302" y="130"/>
                  </a:lnTo>
                  <a:lnTo>
                    <a:pt x="2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134" name="Freeform 2049"/>
          <p:cNvSpPr>
            <a:spLocks/>
          </p:cNvSpPr>
          <p:nvPr/>
        </p:nvSpPr>
        <p:spPr bwMode="auto">
          <a:xfrm>
            <a:off x="2187710" y="3378484"/>
            <a:ext cx="678704" cy="186501"/>
          </a:xfrm>
          <a:custGeom>
            <a:avLst/>
            <a:gdLst>
              <a:gd name="T0" fmla="*/ 594 w 594"/>
              <a:gd name="T1" fmla="*/ 13 h 182"/>
              <a:gd name="T2" fmla="*/ 402 w 594"/>
              <a:gd name="T3" fmla="*/ 181 h 182"/>
              <a:gd name="T4" fmla="*/ 402 w 594"/>
              <a:gd name="T5" fmla="*/ 7 h 182"/>
              <a:gd name="T6" fmla="*/ 282 w 594"/>
              <a:gd name="T7" fmla="*/ 139 h 182"/>
              <a:gd name="T8" fmla="*/ 276 w 594"/>
              <a:gd name="T9" fmla="*/ 31 h 182"/>
              <a:gd name="T10" fmla="*/ 0 w 594"/>
              <a:gd name="T11" fmla="*/ 55 h 182"/>
              <a:gd name="T12" fmla="*/ 0 60000 65536"/>
              <a:gd name="T13" fmla="*/ 0 60000 65536"/>
              <a:gd name="T14" fmla="*/ 0 60000 65536"/>
              <a:gd name="T15" fmla="*/ 0 60000 65536"/>
              <a:gd name="T16" fmla="*/ 0 60000 65536"/>
              <a:gd name="T17" fmla="*/ 0 60000 65536"/>
              <a:gd name="T18" fmla="*/ 0 w 594"/>
              <a:gd name="T19" fmla="*/ 0 h 182"/>
              <a:gd name="T20" fmla="*/ 594 w 594"/>
              <a:gd name="T21" fmla="*/ 182 h 182"/>
            </a:gdLst>
            <a:ahLst/>
            <a:cxnLst>
              <a:cxn ang="T12">
                <a:pos x="T0" y="T1"/>
              </a:cxn>
              <a:cxn ang="T13">
                <a:pos x="T2" y="T3"/>
              </a:cxn>
              <a:cxn ang="T14">
                <a:pos x="T4" y="T5"/>
              </a:cxn>
              <a:cxn ang="T15">
                <a:pos x="T6" y="T7"/>
              </a:cxn>
              <a:cxn ang="T16">
                <a:pos x="T8" y="T9"/>
              </a:cxn>
              <a:cxn ang="T17">
                <a:pos x="T10" y="T11"/>
              </a:cxn>
            </a:cxnLst>
            <a:rect l="T18" t="T19" r="T20" b="T21"/>
            <a:pathLst>
              <a:path w="594" h="182">
                <a:moveTo>
                  <a:pt x="594" y="13"/>
                </a:moveTo>
                <a:cubicBezTo>
                  <a:pt x="562" y="41"/>
                  <a:pt x="434" y="182"/>
                  <a:pt x="402" y="181"/>
                </a:cubicBezTo>
                <a:cubicBezTo>
                  <a:pt x="370" y="180"/>
                  <a:pt x="422" y="14"/>
                  <a:pt x="402" y="7"/>
                </a:cubicBezTo>
                <a:cubicBezTo>
                  <a:pt x="382" y="0"/>
                  <a:pt x="303" y="135"/>
                  <a:pt x="282" y="139"/>
                </a:cubicBezTo>
                <a:cubicBezTo>
                  <a:pt x="261" y="143"/>
                  <a:pt x="323" y="45"/>
                  <a:pt x="276" y="31"/>
                </a:cubicBezTo>
                <a:cubicBezTo>
                  <a:pt x="229" y="17"/>
                  <a:pt x="57" y="50"/>
                  <a:pt x="0" y="55"/>
                </a:cubicBezTo>
              </a:path>
            </a:pathLst>
          </a:custGeom>
          <a:noFill/>
          <a:ln w="25400" cap="flat" cmpd="sng">
            <a:solidFill>
              <a:srgbClr val="00FFFF"/>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135" name="Freeform 2050"/>
          <p:cNvSpPr>
            <a:spLocks/>
          </p:cNvSpPr>
          <p:nvPr/>
        </p:nvSpPr>
        <p:spPr bwMode="auto">
          <a:xfrm>
            <a:off x="2194566" y="3265764"/>
            <a:ext cx="688987" cy="214168"/>
          </a:xfrm>
          <a:custGeom>
            <a:avLst/>
            <a:gdLst>
              <a:gd name="T0" fmla="*/ 603 w 603"/>
              <a:gd name="T1" fmla="*/ 96 h 209"/>
              <a:gd name="T2" fmla="*/ 438 w 603"/>
              <a:gd name="T3" fmla="*/ 195 h 209"/>
              <a:gd name="T4" fmla="*/ 444 w 603"/>
              <a:gd name="T5" fmla="*/ 15 h 209"/>
              <a:gd name="T6" fmla="*/ 312 w 603"/>
              <a:gd name="T7" fmla="*/ 105 h 209"/>
              <a:gd name="T8" fmla="*/ 282 w 603"/>
              <a:gd name="T9" fmla="*/ 21 h 209"/>
              <a:gd name="T10" fmla="*/ 0 w 603"/>
              <a:gd name="T11" fmla="*/ 111 h 209"/>
              <a:gd name="T12" fmla="*/ 0 60000 65536"/>
              <a:gd name="T13" fmla="*/ 0 60000 65536"/>
              <a:gd name="T14" fmla="*/ 0 60000 65536"/>
              <a:gd name="T15" fmla="*/ 0 60000 65536"/>
              <a:gd name="T16" fmla="*/ 0 60000 65536"/>
              <a:gd name="T17" fmla="*/ 0 60000 65536"/>
              <a:gd name="T18" fmla="*/ 0 w 603"/>
              <a:gd name="T19" fmla="*/ 0 h 209"/>
              <a:gd name="T20" fmla="*/ 603 w 603"/>
              <a:gd name="T21" fmla="*/ 209 h 209"/>
            </a:gdLst>
            <a:ahLst/>
            <a:cxnLst>
              <a:cxn ang="T12">
                <a:pos x="T0" y="T1"/>
              </a:cxn>
              <a:cxn ang="T13">
                <a:pos x="T2" y="T3"/>
              </a:cxn>
              <a:cxn ang="T14">
                <a:pos x="T4" y="T5"/>
              </a:cxn>
              <a:cxn ang="T15">
                <a:pos x="T6" y="T7"/>
              </a:cxn>
              <a:cxn ang="T16">
                <a:pos x="T8" y="T9"/>
              </a:cxn>
              <a:cxn ang="T17">
                <a:pos x="T10" y="T11"/>
              </a:cxn>
            </a:cxnLst>
            <a:rect l="T18" t="T19" r="T20" b="T21"/>
            <a:pathLst>
              <a:path w="603" h="209">
                <a:moveTo>
                  <a:pt x="603" y="96"/>
                </a:moveTo>
                <a:cubicBezTo>
                  <a:pt x="576" y="112"/>
                  <a:pt x="464" y="209"/>
                  <a:pt x="438" y="195"/>
                </a:cubicBezTo>
                <a:cubicBezTo>
                  <a:pt x="412" y="181"/>
                  <a:pt x="465" y="30"/>
                  <a:pt x="444" y="15"/>
                </a:cubicBezTo>
                <a:cubicBezTo>
                  <a:pt x="423" y="0"/>
                  <a:pt x="339" y="104"/>
                  <a:pt x="312" y="105"/>
                </a:cubicBezTo>
                <a:cubicBezTo>
                  <a:pt x="285" y="106"/>
                  <a:pt x="334" y="20"/>
                  <a:pt x="282" y="21"/>
                </a:cubicBezTo>
                <a:cubicBezTo>
                  <a:pt x="230" y="22"/>
                  <a:pt x="59" y="92"/>
                  <a:pt x="0" y="111"/>
                </a:cubicBezTo>
              </a:path>
            </a:pathLst>
          </a:custGeom>
          <a:noFill/>
          <a:ln w="25400" cap="flat" cmpd="sng">
            <a:solidFill>
              <a:srgbClr val="00FFFF"/>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pic>
        <p:nvPicPr>
          <p:cNvPr id="136" name="Picture 2051" descr="j020259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787575" y="3170464"/>
            <a:ext cx="217094" cy="3043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7" name="Group 2052"/>
          <p:cNvGrpSpPr>
            <a:grpSpLocks/>
          </p:cNvGrpSpPr>
          <p:nvPr/>
        </p:nvGrpSpPr>
        <p:grpSpPr bwMode="auto">
          <a:xfrm>
            <a:off x="2388808" y="3685903"/>
            <a:ext cx="133684" cy="80954"/>
            <a:chOff x="879" y="2310"/>
            <a:chExt cx="201" cy="134"/>
          </a:xfrm>
        </p:grpSpPr>
        <p:sp>
          <p:nvSpPr>
            <p:cNvPr id="158" name="Freeform 2053"/>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9" name="Freeform 2054"/>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60" name="Rectangle 2055"/>
            <p:cNvSpPr>
              <a:spLocks noChangeArrowheads="1"/>
            </p:cNvSpPr>
            <p:nvPr/>
          </p:nvSpPr>
          <p:spPr bwMode="auto">
            <a:xfrm>
              <a:off x="879" y="2357"/>
              <a:ext cx="201" cy="47"/>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61" name="Freeform 2056"/>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close/>
                </a:path>
              </a:pathLst>
            </a:custGeom>
            <a:solidFill>
              <a:srgbClr val="66CC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62" name="Freeform 2057"/>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63" name="Line 2058"/>
            <p:cNvSpPr>
              <a:spLocks noChangeShapeType="1"/>
            </p:cNvSpPr>
            <p:nvPr/>
          </p:nvSpPr>
          <p:spPr bwMode="auto">
            <a:xfrm>
              <a:off x="915" y="2328"/>
              <a:ext cx="59" cy="20"/>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64" name="Line 2059"/>
            <p:cNvSpPr>
              <a:spLocks noChangeShapeType="1"/>
            </p:cNvSpPr>
            <p:nvPr/>
          </p:nvSpPr>
          <p:spPr bwMode="auto">
            <a:xfrm>
              <a:off x="981" y="2365"/>
              <a:ext cx="55" cy="16"/>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65" name="Line 2060"/>
            <p:cNvSpPr>
              <a:spLocks noChangeShapeType="1"/>
            </p:cNvSpPr>
            <p:nvPr/>
          </p:nvSpPr>
          <p:spPr bwMode="auto">
            <a:xfrm flipH="1">
              <a:off x="919" y="2366"/>
              <a:ext cx="52" cy="18"/>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66" name="Line 2061"/>
            <p:cNvSpPr>
              <a:spLocks noChangeShapeType="1"/>
            </p:cNvSpPr>
            <p:nvPr/>
          </p:nvSpPr>
          <p:spPr bwMode="auto">
            <a:xfrm flipH="1">
              <a:off x="989" y="2325"/>
              <a:ext cx="53" cy="21"/>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38" name="Group 2062"/>
          <p:cNvGrpSpPr>
            <a:grpSpLocks/>
          </p:cNvGrpSpPr>
          <p:nvPr/>
        </p:nvGrpSpPr>
        <p:grpSpPr bwMode="auto">
          <a:xfrm>
            <a:off x="3804489" y="3922615"/>
            <a:ext cx="133684" cy="80954"/>
            <a:chOff x="879" y="2310"/>
            <a:chExt cx="201" cy="134"/>
          </a:xfrm>
        </p:grpSpPr>
        <p:sp>
          <p:nvSpPr>
            <p:cNvPr id="149" name="Freeform 2063"/>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0" name="Freeform 2064"/>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1" name="Rectangle 2065"/>
            <p:cNvSpPr>
              <a:spLocks noChangeArrowheads="1"/>
            </p:cNvSpPr>
            <p:nvPr/>
          </p:nvSpPr>
          <p:spPr bwMode="auto">
            <a:xfrm>
              <a:off x="879" y="2357"/>
              <a:ext cx="201" cy="47"/>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52" name="Freeform 2066"/>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close/>
                </a:path>
              </a:pathLst>
            </a:custGeom>
            <a:solidFill>
              <a:srgbClr val="66CC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53" name="Freeform 2067"/>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54" name="Line 2068"/>
            <p:cNvSpPr>
              <a:spLocks noChangeShapeType="1"/>
            </p:cNvSpPr>
            <p:nvPr/>
          </p:nvSpPr>
          <p:spPr bwMode="auto">
            <a:xfrm>
              <a:off x="915" y="2328"/>
              <a:ext cx="59" cy="20"/>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5" name="Line 2069"/>
            <p:cNvSpPr>
              <a:spLocks noChangeShapeType="1"/>
            </p:cNvSpPr>
            <p:nvPr/>
          </p:nvSpPr>
          <p:spPr bwMode="auto">
            <a:xfrm>
              <a:off x="981" y="2365"/>
              <a:ext cx="55" cy="16"/>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6" name="Line 2070"/>
            <p:cNvSpPr>
              <a:spLocks noChangeShapeType="1"/>
            </p:cNvSpPr>
            <p:nvPr/>
          </p:nvSpPr>
          <p:spPr bwMode="auto">
            <a:xfrm flipH="1">
              <a:off x="919" y="2366"/>
              <a:ext cx="52" cy="18"/>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57" name="Line 2071"/>
            <p:cNvSpPr>
              <a:spLocks noChangeShapeType="1"/>
            </p:cNvSpPr>
            <p:nvPr/>
          </p:nvSpPr>
          <p:spPr bwMode="auto">
            <a:xfrm flipH="1">
              <a:off x="989" y="2325"/>
              <a:ext cx="53" cy="21"/>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39" name="Group 2072"/>
          <p:cNvGrpSpPr>
            <a:grpSpLocks/>
          </p:cNvGrpSpPr>
          <p:nvPr/>
        </p:nvGrpSpPr>
        <p:grpSpPr bwMode="auto">
          <a:xfrm>
            <a:off x="3713081" y="3237089"/>
            <a:ext cx="133684" cy="80955"/>
            <a:chOff x="879" y="2310"/>
            <a:chExt cx="201" cy="134"/>
          </a:xfrm>
        </p:grpSpPr>
        <p:sp>
          <p:nvSpPr>
            <p:cNvPr id="140" name="Freeform 2073"/>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1" name="Freeform 2074"/>
            <p:cNvSpPr>
              <a:spLocks/>
            </p:cNvSpPr>
            <p:nvPr/>
          </p:nvSpPr>
          <p:spPr bwMode="auto">
            <a:xfrm>
              <a:off x="881" y="2357"/>
              <a:ext cx="197" cy="87"/>
            </a:xfrm>
            <a:custGeom>
              <a:avLst/>
              <a:gdLst>
                <a:gd name="T0" fmla="*/ 0 w 942"/>
                <a:gd name="T1" fmla="*/ 0 h 440"/>
                <a:gd name="T2" fmla="*/ 0 w 942"/>
                <a:gd name="T3" fmla="*/ 0 h 440"/>
                <a:gd name="T4" fmla="*/ 0 w 942"/>
                <a:gd name="T5" fmla="*/ 0 h 440"/>
                <a:gd name="T6" fmla="*/ 0 w 942"/>
                <a:gd name="T7" fmla="*/ 0 h 440"/>
                <a:gd name="T8" fmla="*/ 0 w 942"/>
                <a:gd name="T9" fmla="*/ 0 h 440"/>
                <a:gd name="T10" fmla="*/ 0 w 942"/>
                <a:gd name="T11" fmla="*/ 0 h 440"/>
                <a:gd name="T12" fmla="*/ 0 w 942"/>
                <a:gd name="T13" fmla="*/ 0 h 440"/>
                <a:gd name="T14" fmla="*/ 0 w 942"/>
                <a:gd name="T15" fmla="*/ 0 h 440"/>
                <a:gd name="T16" fmla="*/ 0 w 942"/>
                <a:gd name="T17" fmla="*/ 0 h 440"/>
                <a:gd name="T18" fmla="*/ 0 w 942"/>
                <a:gd name="T19" fmla="*/ 0 h 440"/>
                <a:gd name="T20" fmla="*/ 0 w 942"/>
                <a:gd name="T21" fmla="*/ 0 h 440"/>
                <a:gd name="T22" fmla="*/ 0 w 942"/>
                <a:gd name="T23" fmla="*/ 0 h 440"/>
                <a:gd name="T24" fmla="*/ 0 w 942"/>
                <a:gd name="T25" fmla="*/ 0 h 440"/>
                <a:gd name="T26" fmla="*/ 0 w 942"/>
                <a:gd name="T27" fmla="*/ 0 h 440"/>
                <a:gd name="T28" fmla="*/ 0 w 942"/>
                <a:gd name="T29" fmla="*/ 0 h 440"/>
                <a:gd name="T30" fmla="*/ 0 w 942"/>
                <a:gd name="T31" fmla="*/ 0 h 440"/>
                <a:gd name="T32" fmla="*/ 0 w 942"/>
                <a:gd name="T33" fmla="*/ 0 h 440"/>
                <a:gd name="T34" fmla="*/ 0 w 942"/>
                <a:gd name="T35" fmla="*/ 0 h 440"/>
                <a:gd name="T36" fmla="*/ 0 w 942"/>
                <a:gd name="T37" fmla="*/ 0 h 440"/>
                <a:gd name="T38" fmla="*/ 0 w 942"/>
                <a:gd name="T39" fmla="*/ 0 h 440"/>
                <a:gd name="T40" fmla="*/ 0 w 942"/>
                <a:gd name="T41" fmla="*/ 0 h 440"/>
                <a:gd name="T42" fmla="*/ 0 w 942"/>
                <a:gd name="T43" fmla="*/ 0 h 440"/>
                <a:gd name="T44" fmla="*/ 0 w 942"/>
                <a:gd name="T45" fmla="*/ 0 h 440"/>
                <a:gd name="T46" fmla="*/ 0 w 942"/>
                <a:gd name="T47" fmla="*/ 0 h 440"/>
                <a:gd name="T48" fmla="*/ 0 w 942"/>
                <a:gd name="T49" fmla="*/ 0 h 440"/>
                <a:gd name="T50" fmla="*/ 0 w 942"/>
                <a:gd name="T51" fmla="*/ 0 h 440"/>
                <a:gd name="T52" fmla="*/ 0 w 942"/>
                <a:gd name="T53" fmla="*/ 0 h 440"/>
                <a:gd name="T54" fmla="*/ 0 w 942"/>
                <a:gd name="T55" fmla="*/ 0 h 440"/>
                <a:gd name="T56" fmla="*/ 0 w 942"/>
                <a:gd name="T57" fmla="*/ 0 h 440"/>
                <a:gd name="T58" fmla="*/ 0 w 942"/>
                <a:gd name="T59" fmla="*/ 0 h 440"/>
                <a:gd name="T60" fmla="*/ 0 w 942"/>
                <a:gd name="T61" fmla="*/ 0 h 440"/>
                <a:gd name="T62" fmla="*/ 0 w 942"/>
                <a:gd name="T63" fmla="*/ 0 h 440"/>
                <a:gd name="T64" fmla="*/ 0 w 942"/>
                <a:gd name="T65" fmla="*/ 0 h 440"/>
                <a:gd name="T66" fmla="*/ 0 w 942"/>
                <a:gd name="T67" fmla="*/ 0 h 440"/>
                <a:gd name="T68" fmla="*/ 0 w 942"/>
                <a:gd name="T69" fmla="*/ 0 h 440"/>
                <a:gd name="T70" fmla="*/ 0 w 942"/>
                <a:gd name="T71" fmla="*/ 0 h 440"/>
                <a:gd name="T72" fmla="*/ 0 w 942"/>
                <a:gd name="T73" fmla="*/ 0 h 440"/>
                <a:gd name="T74" fmla="*/ 0 w 942"/>
                <a:gd name="T75" fmla="*/ 0 h 440"/>
                <a:gd name="T76" fmla="*/ 0 w 942"/>
                <a:gd name="T77" fmla="*/ 0 h 440"/>
                <a:gd name="T78" fmla="*/ 0 w 942"/>
                <a:gd name="T79" fmla="*/ 0 h 440"/>
                <a:gd name="T80" fmla="*/ 0 w 942"/>
                <a:gd name="T81" fmla="*/ 0 h 440"/>
                <a:gd name="T82" fmla="*/ 0 w 942"/>
                <a:gd name="T83" fmla="*/ 0 h 440"/>
                <a:gd name="T84" fmla="*/ 0 w 942"/>
                <a:gd name="T85" fmla="*/ 0 h 440"/>
                <a:gd name="T86" fmla="*/ 0 w 942"/>
                <a:gd name="T87" fmla="*/ 0 h 440"/>
                <a:gd name="T88" fmla="*/ 0 w 942"/>
                <a:gd name="T89" fmla="*/ 0 h 440"/>
                <a:gd name="T90" fmla="*/ 0 w 942"/>
                <a:gd name="T91" fmla="*/ 0 h 440"/>
                <a:gd name="T92" fmla="*/ 0 w 942"/>
                <a:gd name="T93" fmla="*/ 0 h 440"/>
                <a:gd name="T94" fmla="*/ 0 w 942"/>
                <a:gd name="T95" fmla="*/ 0 h 440"/>
                <a:gd name="T96" fmla="*/ 0 w 942"/>
                <a:gd name="T97" fmla="*/ 0 h 440"/>
                <a:gd name="T98" fmla="*/ 0 w 942"/>
                <a:gd name="T99" fmla="*/ 0 h 440"/>
                <a:gd name="T100" fmla="*/ 0 w 942"/>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2"/>
                <a:gd name="T154" fmla="*/ 0 h 440"/>
                <a:gd name="T155" fmla="*/ 942 w 942"/>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2" h="440">
                  <a:moveTo>
                    <a:pt x="471" y="0"/>
                  </a:moveTo>
                  <a:lnTo>
                    <a:pt x="446" y="0"/>
                  </a:lnTo>
                  <a:lnTo>
                    <a:pt x="423" y="1"/>
                  </a:lnTo>
                  <a:lnTo>
                    <a:pt x="399" y="2"/>
                  </a:lnTo>
                  <a:lnTo>
                    <a:pt x="376" y="5"/>
                  </a:lnTo>
                  <a:lnTo>
                    <a:pt x="353" y="7"/>
                  </a:lnTo>
                  <a:lnTo>
                    <a:pt x="331" y="10"/>
                  </a:lnTo>
                  <a:lnTo>
                    <a:pt x="309" y="13"/>
                  </a:lnTo>
                  <a:lnTo>
                    <a:pt x="287" y="17"/>
                  </a:lnTo>
                  <a:lnTo>
                    <a:pt x="267" y="22"/>
                  </a:lnTo>
                  <a:lnTo>
                    <a:pt x="247" y="27"/>
                  </a:lnTo>
                  <a:lnTo>
                    <a:pt x="227" y="32"/>
                  </a:lnTo>
                  <a:lnTo>
                    <a:pt x="208" y="37"/>
                  </a:lnTo>
                  <a:lnTo>
                    <a:pt x="190" y="44"/>
                  </a:lnTo>
                  <a:lnTo>
                    <a:pt x="172" y="50"/>
                  </a:lnTo>
                  <a:lnTo>
                    <a:pt x="155" y="58"/>
                  </a:lnTo>
                  <a:lnTo>
                    <a:pt x="138" y="65"/>
                  </a:lnTo>
                  <a:lnTo>
                    <a:pt x="123" y="72"/>
                  </a:lnTo>
                  <a:lnTo>
                    <a:pt x="108" y="80"/>
                  </a:lnTo>
                  <a:lnTo>
                    <a:pt x="93" y="88"/>
                  </a:lnTo>
                  <a:lnTo>
                    <a:pt x="80" y="97"/>
                  </a:lnTo>
                  <a:lnTo>
                    <a:pt x="69" y="106"/>
                  </a:lnTo>
                  <a:lnTo>
                    <a:pt x="57" y="115"/>
                  </a:lnTo>
                  <a:lnTo>
                    <a:pt x="46" y="124"/>
                  </a:lnTo>
                  <a:lnTo>
                    <a:pt x="37" y="135"/>
                  </a:lnTo>
                  <a:lnTo>
                    <a:pt x="28" y="145"/>
                  </a:lnTo>
                  <a:lnTo>
                    <a:pt x="21" y="155"/>
                  </a:lnTo>
                  <a:lnTo>
                    <a:pt x="18" y="159"/>
                  </a:lnTo>
                  <a:lnTo>
                    <a:pt x="15" y="165"/>
                  </a:lnTo>
                  <a:lnTo>
                    <a:pt x="12" y="170"/>
                  </a:lnTo>
                  <a:lnTo>
                    <a:pt x="9" y="175"/>
                  </a:lnTo>
                  <a:lnTo>
                    <a:pt x="7" y="182"/>
                  </a:lnTo>
                  <a:lnTo>
                    <a:pt x="5" y="187"/>
                  </a:lnTo>
                  <a:lnTo>
                    <a:pt x="4" y="192"/>
                  </a:lnTo>
                  <a:lnTo>
                    <a:pt x="3" y="198"/>
                  </a:lnTo>
                  <a:lnTo>
                    <a:pt x="2" y="203"/>
                  </a:lnTo>
                  <a:lnTo>
                    <a:pt x="1" y="209"/>
                  </a:lnTo>
                  <a:lnTo>
                    <a:pt x="0" y="215"/>
                  </a:lnTo>
                  <a:lnTo>
                    <a:pt x="0" y="220"/>
                  </a:lnTo>
                  <a:lnTo>
                    <a:pt x="0" y="226"/>
                  </a:lnTo>
                  <a:lnTo>
                    <a:pt x="1" y="232"/>
                  </a:lnTo>
                  <a:lnTo>
                    <a:pt x="2" y="237"/>
                  </a:lnTo>
                  <a:lnTo>
                    <a:pt x="3" y="242"/>
                  </a:lnTo>
                  <a:lnTo>
                    <a:pt x="4" y="249"/>
                  </a:lnTo>
                  <a:lnTo>
                    <a:pt x="5" y="254"/>
                  </a:lnTo>
                  <a:lnTo>
                    <a:pt x="7" y="259"/>
                  </a:lnTo>
                  <a:lnTo>
                    <a:pt x="9" y="265"/>
                  </a:lnTo>
                  <a:lnTo>
                    <a:pt x="12" y="270"/>
                  </a:lnTo>
                  <a:lnTo>
                    <a:pt x="15" y="275"/>
                  </a:lnTo>
                  <a:lnTo>
                    <a:pt x="18" y="280"/>
                  </a:lnTo>
                  <a:lnTo>
                    <a:pt x="21" y="286"/>
                  </a:lnTo>
                  <a:lnTo>
                    <a:pt x="28" y="296"/>
                  </a:lnTo>
                  <a:lnTo>
                    <a:pt x="37" y="306"/>
                  </a:lnTo>
                  <a:lnTo>
                    <a:pt x="46" y="315"/>
                  </a:lnTo>
                  <a:lnTo>
                    <a:pt x="57" y="325"/>
                  </a:lnTo>
                  <a:lnTo>
                    <a:pt x="69" y="335"/>
                  </a:lnTo>
                  <a:lnTo>
                    <a:pt x="80" y="343"/>
                  </a:lnTo>
                  <a:lnTo>
                    <a:pt x="93" y="352"/>
                  </a:lnTo>
                  <a:lnTo>
                    <a:pt x="108" y="360"/>
                  </a:lnTo>
                  <a:lnTo>
                    <a:pt x="123" y="368"/>
                  </a:lnTo>
                  <a:lnTo>
                    <a:pt x="138" y="376"/>
                  </a:lnTo>
                  <a:lnTo>
                    <a:pt x="155" y="383"/>
                  </a:lnTo>
                  <a:lnTo>
                    <a:pt x="172" y="390"/>
                  </a:lnTo>
                  <a:lnTo>
                    <a:pt x="190" y="396"/>
                  </a:lnTo>
                  <a:lnTo>
                    <a:pt x="208" y="402"/>
                  </a:lnTo>
                  <a:lnTo>
                    <a:pt x="227" y="408"/>
                  </a:lnTo>
                  <a:lnTo>
                    <a:pt x="246" y="413"/>
                  </a:lnTo>
                  <a:lnTo>
                    <a:pt x="267" y="418"/>
                  </a:lnTo>
                  <a:lnTo>
                    <a:pt x="287" y="423"/>
                  </a:lnTo>
                  <a:lnTo>
                    <a:pt x="309" y="427"/>
                  </a:lnTo>
                  <a:lnTo>
                    <a:pt x="331" y="430"/>
                  </a:lnTo>
                  <a:lnTo>
                    <a:pt x="353" y="433"/>
                  </a:lnTo>
                  <a:lnTo>
                    <a:pt x="375" y="435"/>
                  </a:lnTo>
                  <a:lnTo>
                    <a:pt x="399" y="437"/>
                  </a:lnTo>
                  <a:lnTo>
                    <a:pt x="423" y="439"/>
                  </a:lnTo>
                  <a:lnTo>
                    <a:pt x="446" y="440"/>
                  </a:lnTo>
                  <a:lnTo>
                    <a:pt x="471" y="440"/>
                  </a:lnTo>
                  <a:lnTo>
                    <a:pt x="495" y="440"/>
                  </a:lnTo>
                  <a:lnTo>
                    <a:pt x="519" y="439"/>
                  </a:lnTo>
                  <a:lnTo>
                    <a:pt x="543" y="437"/>
                  </a:lnTo>
                  <a:lnTo>
                    <a:pt x="566" y="435"/>
                  </a:lnTo>
                  <a:lnTo>
                    <a:pt x="589" y="433"/>
                  </a:lnTo>
                  <a:lnTo>
                    <a:pt x="611" y="430"/>
                  </a:lnTo>
                  <a:lnTo>
                    <a:pt x="633" y="427"/>
                  </a:lnTo>
                  <a:lnTo>
                    <a:pt x="654" y="423"/>
                  </a:lnTo>
                  <a:lnTo>
                    <a:pt x="675" y="418"/>
                  </a:lnTo>
                  <a:lnTo>
                    <a:pt x="696" y="414"/>
                  </a:lnTo>
                  <a:lnTo>
                    <a:pt x="715" y="409"/>
                  </a:lnTo>
                  <a:lnTo>
                    <a:pt x="734" y="402"/>
                  </a:lnTo>
                  <a:lnTo>
                    <a:pt x="753" y="396"/>
                  </a:lnTo>
                  <a:lnTo>
                    <a:pt x="770" y="390"/>
                  </a:lnTo>
                  <a:lnTo>
                    <a:pt x="787" y="383"/>
                  </a:lnTo>
                  <a:lnTo>
                    <a:pt x="804" y="376"/>
                  </a:lnTo>
                  <a:lnTo>
                    <a:pt x="820" y="368"/>
                  </a:lnTo>
                  <a:lnTo>
                    <a:pt x="834" y="360"/>
                  </a:lnTo>
                  <a:lnTo>
                    <a:pt x="849" y="352"/>
                  </a:lnTo>
                  <a:lnTo>
                    <a:pt x="861" y="343"/>
                  </a:lnTo>
                  <a:lnTo>
                    <a:pt x="874" y="335"/>
                  </a:lnTo>
                  <a:lnTo>
                    <a:pt x="885" y="325"/>
                  </a:lnTo>
                  <a:lnTo>
                    <a:pt x="895" y="315"/>
                  </a:lnTo>
                  <a:lnTo>
                    <a:pt x="905" y="306"/>
                  </a:lnTo>
                  <a:lnTo>
                    <a:pt x="913" y="296"/>
                  </a:lnTo>
                  <a:lnTo>
                    <a:pt x="921" y="286"/>
                  </a:lnTo>
                  <a:lnTo>
                    <a:pt x="924" y="280"/>
                  </a:lnTo>
                  <a:lnTo>
                    <a:pt x="927" y="275"/>
                  </a:lnTo>
                  <a:lnTo>
                    <a:pt x="929" y="270"/>
                  </a:lnTo>
                  <a:lnTo>
                    <a:pt x="933" y="265"/>
                  </a:lnTo>
                  <a:lnTo>
                    <a:pt x="935" y="259"/>
                  </a:lnTo>
                  <a:lnTo>
                    <a:pt x="937" y="254"/>
                  </a:lnTo>
                  <a:lnTo>
                    <a:pt x="938" y="249"/>
                  </a:lnTo>
                  <a:lnTo>
                    <a:pt x="939" y="242"/>
                  </a:lnTo>
                  <a:lnTo>
                    <a:pt x="940" y="237"/>
                  </a:lnTo>
                  <a:lnTo>
                    <a:pt x="941" y="232"/>
                  </a:lnTo>
                  <a:lnTo>
                    <a:pt x="942" y="226"/>
                  </a:lnTo>
                  <a:lnTo>
                    <a:pt x="942" y="220"/>
                  </a:lnTo>
                  <a:lnTo>
                    <a:pt x="942" y="215"/>
                  </a:lnTo>
                  <a:lnTo>
                    <a:pt x="941" y="209"/>
                  </a:lnTo>
                  <a:lnTo>
                    <a:pt x="940" y="203"/>
                  </a:lnTo>
                  <a:lnTo>
                    <a:pt x="939" y="198"/>
                  </a:lnTo>
                  <a:lnTo>
                    <a:pt x="938" y="192"/>
                  </a:lnTo>
                  <a:lnTo>
                    <a:pt x="937" y="187"/>
                  </a:lnTo>
                  <a:lnTo>
                    <a:pt x="935" y="182"/>
                  </a:lnTo>
                  <a:lnTo>
                    <a:pt x="933" y="175"/>
                  </a:lnTo>
                  <a:lnTo>
                    <a:pt x="929" y="170"/>
                  </a:lnTo>
                  <a:lnTo>
                    <a:pt x="927" y="165"/>
                  </a:lnTo>
                  <a:lnTo>
                    <a:pt x="924" y="159"/>
                  </a:lnTo>
                  <a:lnTo>
                    <a:pt x="921" y="155"/>
                  </a:lnTo>
                  <a:lnTo>
                    <a:pt x="913" y="145"/>
                  </a:lnTo>
                  <a:lnTo>
                    <a:pt x="905" y="135"/>
                  </a:lnTo>
                  <a:lnTo>
                    <a:pt x="895" y="124"/>
                  </a:lnTo>
                  <a:lnTo>
                    <a:pt x="885" y="115"/>
                  </a:lnTo>
                  <a:lnTo>
                    <a:pt x="874" y="106"/>
                  </a:lnTo>
                  <a:lnTo>
                    <a:pt x="861" y="97"/>
                  </a:lnTo>
                  <a:lnTo>
                    <a:pt x="849" y="88"/>
                  </a:lnTo>
                  <a:lnTo>
                    <a:pt x="834" y="80"/>
                  </a:lnTo>
                  <a:lnTo>
                    <a:pt x="820" y="72"/>
                  </a:lnTo>
                  <a:lnTo>
                    <a:pt x="804" y="65"/>
                  </a:lnTo>
                  <a:lnTo>
                    <a:pt x="787" y="58"/>
                  </a:lnTo>
                  <a:lnTo>
                    <a:pt x="770" y="50"/>
                  </a:lnTo>
                  <a:lnTo>
                    <a:pt x="753" y="44"/>
                  </a:lnTo>
                  <a:lnTo>
                    <a:pt x="734" y="37"/>
                  </a:lnTo>
                  <a:lnTo>
                    <a:pt x="715" y="32"/>
                  </a:lnTo>
                  <a:lnTo>
                    <a:pt x="696" y="27"/>
                  </a:lnTo>
                  <a:lnTo>
                    <a:pt x="675" y="22"/>
                  </a:lnTo>
                  <a:lnTo>
                    <a:pt x="654" y="17"/>
                  </a:lnTo>
                  <a:lnTo>
                    <a:pt x="633" y="13"/>
                  </a:lnTo>
                  <a:lnTo>
                    <a:pt x="611" y="10"/>
                  </a:lnTo>
                  <a:lnTo>
                    <a:pt x="589" y="7"/>
                  </a:lnTo>
                  <a:lnTo>
                    <a:pt x="565" y="5"/>
                  </a:lnTo>
                  <a:lnTo>
                    <a:pt x="542" y="2"/>
                  </a:lnTo>
                  <a:lnTo>
                    <a:pt x="519" y="1"/>
                  </a:lnTo>
                  <a:lnTo>
                    <a:pt x="495" y="0"/>
                  </a:lnTo>
                  <a:lnTo>
                    <a:pt x="471"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2" name="Rectangle 2075"/>
            <p:cNvSpPr>
              <a:spLocks noChangeArrowheads="1"/>
            </p:cNvSpPr>
            <p:nvPr/>
          </p:nvSpPr>
          <p:spPr bwMode="auto">
            <a:xfrm>
              <a:off x="879" y="2357"/>
              <a:ext cx="201" cy="47"/>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sp>
          <p:nvSpPr>
            <p:cNvPr id="143" name="Freeform 2076"/>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close/>
                </a:path>
              </a:pathLst>
            </a:custGeom>
            <a:solidFill>
              <a:srgbClr val="66CC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44" name="Freeform 2077"/>
            <p:cNvSpPr>
              <a:spLocks/>
            </p:cNvSpPr>
            <p:nvPr/>
          </p:nvSpPr>
          <p:spPr bwMode="auto">
            <a:xfrm>
              <a:off x="881" y="2310"/>
              <a:ext cx="197" cy="87"/>
            </a:xfrm>
            <a:custGeom>
              <a:avLst/>
              <a:gdLst>
                <a:gd name="T0" fmla="*/ 0 w 940"/>
                <a:gd name="T1" fmla="*/ 0 h 440"/>
                <a:gd name="T2" fmla="*/ 0 w 940"/>
                <a:gd name="T3" fmla="*/ 0 h 440"/>
                <a:gd name="T4" fmla="*/ 0 w 940"/>
                <a:gd name="T5" fmla="*/ 0 h 440"/>
                <a:gd name="T6" fmla="*/ 0 w 940"/>
                <a:gd name="T7" fmla="*/ 0 h 440"/>
                <a:gd name="T8" fmla="*/ 0 w 940"/>
                <a:gd name="T9" fmla="*/ 0 h 440"/>
                <a:gd name="T10" fmla="*/ 0 w 940"/>
                <a:gd name="T11" fmla="*/ 0 h 440"/>
                <a:gd name="T12" fmla="*/ 0 w 940"/>
                <a:gd name="T13" fmla="*/ 0 h 440"/>
                <a:gd name="T14" fmla="*/ 0 w 940"/>
                <a:gd name="T15" fmla="*/ 0 h 440"/>
                <a:gd name="T16" fmla="*/ 0 w 940"/>
                <a:gd name="T17" fmla="*/ 0 h 440"/>
                <a:gd name="T18" fmla="*/ 0 w 940"/>
                <a:gd name="T19" fmla="*/ 0 h 440"/>
                <a:gd name="T20" fmla="*/ 0 w 940"/>
                <a:gd name="T21" fmla="*/ 0 h 440"/>
                <a:gd name="T22" fmla="*/ 0 w 940"/>
                <a:gd name="T23" fmla="*/ 0 h 440"/>
                <a:gd name="T24" fmla="*/ 0 w 940"/>
                <a:gd name="T25" fmla="*/ 0 h 440"/>
                <a:gd name="T26" fmla="*/ 0 w 940"/>
                <a:gd name="T27" fmla="*/ 0 h 440"/>
                <a:gd name="T28" fmla="*/ 0 w 940"/>
                <a:gd name="T29" fmla="*/ 0 h 440"/>
                <a:gd name="T30" fmla="*/ 0 w 940"/>
                <a:gd name="T31" fmla="*/ 0 h 440"/>
                <a:gd name="T32" fmla="*/ 0 w 940"/>
                <a:gd name="T33" fmla="*/ 0 h 440"/>
                <a:gd name="T34" fmla="*/ 0 w 940"/>
                <a:gd name="T35" fmla="*/ 0 h 440"/>
                <a:gd name="T36" fmla="*/ 0 w 940"/>
                <a:gd name="T37" fmla="*/ 0 h 440"/>
                <a:gd name="T38" fmla="*/ 0 w 940"/>
                <a:gd name="T39" fmla="*/ 0 h 440"/>
                <a:gd name="T40" fmla="*/ 0 w 940"/>
                <a:gd name="T41" fmla="*/ 0 h 440"/>
                <a:gd name="T42" fmla="*/ 0 w 940"/>
                <a:gd name="T43" fmla="*/ 0 h 440"/>
                <a:gd name="T44" fmla="*/ 0 w 940"/>
                <a:gd name="T45" fmla="*/ 0 h 440"/>
                <a:gd name="T46" fmla="*/ 0 w 940"/>
                <a:gd name="T47" fmla="*/ 0 h 440"/>
                <a:gd name="T48" fmla="*/ 0 w 940"/>
                <a:gd name="T49" fmla="*/ 0 h 440"/>
                <a:gd name="T50" fmla="*/ 0 w 940"/>
                <a:gd name="T51" fmla="*/ 0 h 440"/>
                <a:gd name="T52" fmla="*/ 0 w 940"/>
                <a:gd name="T53" fmla="*/ 0 h 440"/>
                <a:gd name="T54" fmla="*/ 0 w 940"/>
                <a:gd name="T55" fmla="*/ 0 h 440"/>
                <a:gd name="T56" fmla="*/ 0 w 940"/>
                <a:gd name="T57" fmla="*/ 0 h 440"/>
                <a:gd name="T58" fmla="*/ 0 w 940"/>
                <a:gd name="T59" fmla="*/ 0 h 440"/>
                <a:gd name="T60" fmla="*/ 0 w 940"/>
                <a:gd name="T61" fmla="*/ 0 h 440"/>
                <a:gd name="T62" fmla="*/ 0 w 940"/>
                <a:gd name="T63" fmla="*/ 0 h 440"/>
                <a:gd name="T64" fmla="*/ 0 w 940"/>
                <a:gd name="T65" fmla="*/ 0 h 440"/>
                <a:gd name="T66" fmla="*/ 0 w 940"/>
                <a:gd name="T67" fmla="*/ 0 h 440"/>
                <a:gd name="T68" fmla="*/ 0 w 940"/>
                <a:gd name="T69" fmla="*/ 0 h 440"/>
                <a:gd name="T70" fmla="*/ 0 w 940"/>
                <a:gd name="T71" fmla="*/ 0 h 440"/>
                <a:gd name="T72" fmla="*/ 0 w 940"/>
                <a:gd name="T73" fmla="*/ 0 h 440"/>
                <a:gd name="T74" fmla="*/ 0 w 940"/>
                <a:gd name="T75" fmla="*/ 0 h 440"/>
                <a:gd name="T76" fmla="*/ 0 w 940"/>
                <a:gd name="T77" fmla="*/ 0 h 440"/>
                <a:gd name="T78" fmla="*/ 0 w 940"/>
                <a:gd name="T79" fmla="*/ 0 h 440"/>
                <a:gd name="T80" fmla="*/ 0 w 940"/>
                <a:gd name="T81" fmla="*/ 0 h 440"/>
                <a:gd name="T82" fmla="*/ 0 w 940"/>
                <a:gd name="T83" fmla="*/ 0 h 440"/>
                <a:gd name="T84" fmla="*/ 0 w 940"/>
                <a:gd name="T85" fmla="*/ 0 h 440"/>
                <a:gd name="T86" fmla="*/ 0 w 940"/>
                <a:gd name="T87" fmla="*/ 0 h 440"/>
                <a:gd name="T88" fmla="*/ 0 w 940"/>
                <a:gd name="T89" fmla="*/ 0 h 440"/>
                <a:gd name="T90" fmla="*/ 0 w 940"/>
                <a:gd name="T91" fmla="*/ 0 h 440"/>
                <a:gd name="T92" fmla="*/ 0 w 940"/>
                <a:gd name="T93" fmla="*/ 0 h 440"/>
                <a:gd name="T94" fmla="*/ 0 w 940"/>
                <a:gd name="T95" fmla="*/ 0 h 440"/>
                <a:gd name="T96" fmla="*/ 0 w 940"/>
                <a:gd name="T97" fmla="*/ 0 h 440"/>
                <a:gd name="T98" fmla="*/ 0 w 940"/>
                <a:gd name="T99" fmla="*/ 0 h 440"/>
                <a:gd name="T100" fmla="*/ 0 w 940"/>
                <a:gd name="T101" fmla="*/ 0 h 44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940"/>
                <a:gd name="T154" fmla="*/ 0 h 440"/>
                <a:gd name="T155" fmla="*/ 940 w 940"/>
                <a:gd name="T156" fmla="*/ 440 h 44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940" h="440">
                  <a:moveTo>
                    <a:pt x="470" y="0"/>
                  </a:moveTo>
                  <a:lnTo>
                    <a:pt x="445" y="0"/>
                  </a:lnTo>
                  <a:lnTo>
                    <a:pt x="422" y="1"/>
                  </a:lnTo>
                  <a:lnTo>
                    <a:pt x="399" y="2"/>
                  </a:lnTo>
                  <a:lnTo>
                    <a:pt x="375" y="4"/>
                  </a:lnTo>
                  <a:lnTo>
                    <a:pt x="352" y="7"/>
                  </a:lnTo>
                  <a:lnTo>
                    <a:pt x="330" y="9"/>
                  </a:lnTo>
                  <a:lnTo>
                    <a:pt x="308" y="14"/>
                  </a:lnTo>
                  <a:lnTo>
                    <a:pt x="287" y="17"/>
                  </a:lnTo>
                  <a:lnTo>
                    <a:pt x="266" y="21"/>
                  </a:lnTo>
                  <a:lnTo>
                    <a:pt x="246" y="26"/>
                  </a:lnTo>
                  <a:lnTo>
                    <a:pt x="226" y="32"/>
                  </a:lnTo>
                  <a:lnTo>
                    <a:pt x="207" y="37"/>
                  </a:lnTo>
                  <a:lnTo>
                    <a:pt x="188" y="43"/>
                  </a:lnTo>
                  <a:lnTo>
                    <a:pt x="170" y="50"/>
                  </a:lnTo>
                  <a:lnTo>
                    <a:pt x="153" y="57"/>
                  </a:lnTo>
                  <a:lnTo>
                    <a:pt x="138" y="65"/>
                  </a:lnTo>
                  <a:lnTo>
                    <a:pt x="122" y="72"/>
                  </a:lnTo>
                  <a:lnTo>
                    <a:pt x="107" y="81"/>
                  </a:lnTo>
                  <a:lnTo>
                    <a:pt x="93" y="88"/>
                  </a:lnTo>
                  <a:lnTo>
                    <a:pt x="80" y="98"/>
                  </a:lnTo>
                  <a:lnTo>
                    <a:pt x="68" y="106"/>
                  </a:lnTo>
                  <a:lnTo>
                    <a:pt x="57" y="116"/>
                  </a:lnTo>
                  <a:lnTo>
                    <a:pt x="46" y="125"/>
                  </a:lnTo>
                  <a:lnTo>
                    <a:pt x="37" y="135"/>
                  </a:lnTo>
                  <a:lnTo>
                    <a:pt x="28" y="144"/>
                  </a:lnTo>
                  <a:lnTo>
                    <a:pt x="21" y="155"/>
                  </a:lnTo>
                  <a:lnTo>
                    <a:pt x="18" y="160"/>
                  </a:lnTo>
                  <a:lnTo>
                    <a:pt x="14" y="165"/>
                  </a:lnTo>
                  <a:lnTo>
                    <a:pt x="12" y="171"/>
                  </a:lnTo>
                  <a:lnTo>
                    <a:pt x="9" y="176"/>
                  </a:lnTo>
                  <a:lnTo>
                    <a:pt x="7" y="181"/>
                  </a:lnTo>
                  <a:lnTo>
                    <a:pt x="5" y="187"/>
                  </a:lnTo>
                  <a:lnTo>
                    <a:pt x="4" y="192"/>
                  </a:lnTo>
                  <a:lnTo>
                    <a:pt x="3" y="197"/>
                  </a:lnTo>
                  <a:lnTo>
                    <a:pt x="2" y="204"/>
                  </a:lnTo>
                  <a:lnTo>
                    <a:pt x="1" y="209"/>
                  </a:lnTo>
                  <a:lnTo>
                    <a:pt x="0" y="214"/>
                  </a:lnTo>
                  <a:lnTo>
                    <a:pt x="0" y="221"/>
                  </a:lnTo>
                  <a:lnTo>
                    <a:pt x="0" y="226"/>
                  </a:lnTo>
                  <a:lnTo>
                    <a:pt x="1" y="231"/>
                  </a:lnTo>
                  <a:lnTo>
                    <a:pt x="2" y="237"/>
                  </a:lnTo>
                  <a:lnTo>
                    <a:pt x="3" y="243"/>
                  </a:lnTo>
                  <a:lnTo>
                    <a:pt x="4" y="248"/>
                  </a:lnTo>
                  <a:lnTo>
                    <a:pt x="5" y="254"/>
                  </a:lnTo>
                  <a:lnTo>
                    <a:pt x="7" y="259"/>
                  </a:lnTo>
                  <a:lnTo>
                    <a:pt x="9" y="264"/>
                  </a:lnTo>
                  <a:lnTo>
                    <a:pt x="12" y="269"/>
                  </a:lnTo>
                  <a:lnTo>
                    <a:pt x="14" y="275"/>
                  </a:lnTo>
                  <a:lnTo>
                    <a:pt x="18" y="280"/>
                  </a:lnTo>
                  <a:lnTo>
                    <a:pt x="21" y="285"/>
                  </a:lnTo>
                  <a:lnTo>
                    <a:pt x="28" y="296"/>
                  </a:lnTo>
                  <a:lnTo>
                    <a:pt x="37" y="306"/>
                  </a:lnTo>
                  <a:lnTo>
                    <a:pt x="46" y="315"/>
                  </a:lnTo>
                  <a:lnTo>
                    <a:pt x="57" y="325"/>
                  </a:lnTo>
                  <a:lnTo>
                    <a:pt x="68" y="334"/>
                  </a:lnTo>
                  <a:lnTo>
                    <a:pt x="80" y="343"/>
                  </a:lnTo>
                  <a:lnTo>
                    <a:pt x="93" y="352"/>
                  </a:lnTo>
                  <a:lnTo>
                    <a:pt x="107" y="360"/>
                  </a:lnTo>
                  <a:lnTo>
                    <a:pt x="122" y="368"/>
                  </a:lnTo>
                  <a:lnTo>
                    <a:pt x="138" y="376"/>
                  </a:lnTo>
                  <a:lnTo>
                    <a:pt x="153" y="383"/>
                  </a:lnTo>
                  <a:lnTo>
                    <a:pt x="170" y="389"/>
                  </a:lnTo>
                  <a:lnTo>
                    <a:pt x="188" y="397"/>
                  </a:lnTo>
                  <a:lnTo>
                    <a:pt x="207" y="402"/>
                  </a:lnTo>
                  <a:lnTo>
                    <a:pt x="226" y="408"/>
                  </a:lnTo>
                  <a:lnTo>
                    <a:pt x="246" y="414"/>
                  </a:lnTo>
                  <a:lnTo>
                    <a:pt x="266" y="418"/>
                  </a:lnTo>
                  <a:lnTo>
                    <a:pt x="287" y="422"/>
                  </a:lnTo>
                  <a:lnTo>
                    <a:pt x="308" y="426"/>
                  </a:lnTo>
                  <a:lnTo>
                    <a:pt x="330" y="430"/>
                  </a:lnTo>
                  <a:lnTo>
                    <a:pt x="352" y="433"/>
                  </a:lnTo>
                  <a:lnTo>
                    <a:pt x="375" y="435"/>
                  </a:lnTo>
                  <a:lnTo>
                    <a:pt x="399" y="437"/>
                  </a:lnTo>
                  <a:lnTo>
                    <a:pt x="422" y="439"/>
                  </a:lnTo>
                  <a:lnTo>
                    <a:pt x="445" y="439"/>
                  </a:lnTo>
                  <a:lnTo>
                    <a:pt x="470" y="440"/>
                  </a:lnTo>
                  <a:lnTo>
                    <a:pt x="494" y="440"/>
                  </a:lnTo>
                  <a:lnTo>
                    <a:pt x="517" y="439"/>
                  </a:lnTo>
                  <a:lnTo>
                    <a:pt x="541" y="437"/>
                  </a:lnTo>
                  <a:lnTo>
                    <a:pt x="564" y="436"/>
                  </a:lnTo>
                  <a:lnTo>
                    <a:pt x="588" y="433"/>
                  </a:lnTo>
                  <a:lnTo>
                    <a:pt x="610" y="430"/>
                  </a:lnTo>
                  <a:lnTo>
                    <a:pt x="631" y="426"/>
                  </a:lnTo>
                  <a:lnTo>
                    <a:pt x="652" y="422"/>
                  </a:lnTo>
                  <a:lnTo>
                    <a:pt x="673" y="418"/>
                  </a:lnTo>
                  <a:lnTo>
                    <a:pt x="694" y="414"/>
                  </a:lnTo>
                  <a:lnTo>
                    <a:pt x="714" y="408"/>
                  </a:lnTo>
                  <a:lnTo>
                    <a:pt x="733" y="402"/>
                  </a:lnTo>
                  <a:lnTo>
                    <a:pt x="751" y="397"/>
                  </a:lnTo>
                  <a:lnTo>
                    <a:pt x="769" y="389"/>
                  </a:lnTo>
                  <a:lnTo>
                    <a:pt x="786" y="383"/>
                  </a:lnTo>
                  <a:lnTo>
                    <a:pt x="802" y="376"/>
                  </a:lnTo>
                  <a:lnTo>
                    <a:pt x="818" y="368"/>
                  </a:lnTo>
                  <a:lnTo>
                    <a:pt x="833" y="360"/>
                  </a:lnTo>
                  <a:lnTo>
                    <a:pt x="846" y="352"/>
                  </a:lnTo>
                  <a:lnTo>
                    <a:pt x="859" y="343"/>
                  </a:lnTo>
                  <a:lnTo>
                    <a:pt x="872" y="334"/>
                  </a:lnTo>
                  <a:lnTo>
                    <a:pt x="883" y="325"/>
                  </a:lnTo>
                  <a:lnTo>
                    <a:pt x="893" y="315"/>
                  </a:lnTo>
                  <a:lnTo>
                    <a:pt x="903" y="306"/>
                  </a:lnTo>
                  <a:lnTo>
                    <a:pt x="911" y="296"/>
                  </a:lnTo>
                  <a:lnTo>
                    <a:pt x="919" y="285"/>
                  </a:lnTo>
                  <a:lnTo>
                    <a:pt x="922" y="280"/>
                  </a:lnTo>
                  <a:lnTo>
                    <a:pt x="925" y="275"/>
                  </a:lnTo>
                  <a:lnTo>
                    <a:pt x="927" y="269"/>
                  </a:lnTo>
                  <a:lnTo>
                    <a:pt x="930" y="264"/>
                  </a:lnTo>
                  <a:lnTo>
                    <a:pt x="932" y="259"/>
                  </a:lnTo>
                  <a:lnTo>
                    <a:pt x="935" y="254"/>
                  </a:lnTo>
                  <a:lnTo>
                    <a:pt x="936" y="248"/>
                  </a:lnTo>
                  <a:lnTo>
                    <a:pt x="937" y="243"/>
                  </a:lnTo>
                  <a:lnTo>
                    <a:pt x="938" y="237"/>
                  </a:lnTo>
                  <a:lnTo>
                    <a:pt x="939" y="231"/>
                  </a:lnTo>
                  <a:lnTo>
                    <a:pt x="940" y="226"/>
                  </a:lnTo>
                  <a:lnTo>
                    <a:pt x="940" y="221"/>
                  </a:lnTo>
                  <a:lnTo>
                    <a:pt x="940" y="214"/>
                  </a:lnTo>
                  <a:lnTo>
                    <a:pt x="939" y="209"/>
                  </a:lnTo>
                  <a:lnTo>
                    <a:pt x="938" y="204"/>
                  </a:lnTo>
                  <a:lnTo>
                    <a:pt x="937" y="197"/>
                  </a:lnTo>
                  <a:lnTo>
                    <a:pt x="936" y="192"/>
                  </a:lnTo>
                  <a:lnTo>
                    <a:pt x="935" y="187"/>
                  </a:lnTo>
                  <a:lnTo>
                    <a:pt x="932" y="181"/>
                  </a:lnTo>
                  <a:lnTo>
                    <a:pt x="930" y="176"/>
                  </a:lnTo>
                  <a:lnTo>
                    <a:pt x="927" y="171"/>
                  </a:lnTo>
                  <a:lnTo>
                    <a:pt x="925" y="165"/>
                  </a:lnTo>
                  <a:lnTo>
                    <a:pt x="922" y="160"/>
                  </a:lnTo>
                  <a:lnTo>
                    <a:pt x="919" y="155"/>
                  </a:lnTo>
                  <a:lnTo>
                    <a:pt x="911" y="144"/>
                  </a:lnTo>
                  <a:lnTo>
                    <a:pt x="903" y="135"/>
                  </a:lnTo>
                  <a:lnTo>
                    <a:pt x="893" y="125"/>
                  </a:lnTo>
                  <a:lnTo>
                    <a:pt x="883" y="116"/>
                  </a:lnTo>
                  <a:lnTo>
                    <a:pt x="872" y="106"/>
                  </a:lnTo>
                  <a:lnTo>
                    <a:pt x="859" y="98"/>
                  </a:lnTo>
                  <a:lnTo>
                    <a:pt x="846" y="88"/>
                  </a:lnTo>
                  <a:lnTo>
                    <a:pt x="833" y="81"/>
                  </a:lnTo>
                  <a:lnTo>
                    <a:pt x="818" y="72"/>
                  </a:lnTo>
                  <a:lnTo>
                    <a:pt x="802" y="65"/>
                  </a:lnTo>
                  <a:lnTo>
                    <a:pt x="786" y="57"/>
                  </a:lnTo>
                  <a:lnTo>
                    <a:pt x="769" y="50"/>
                  </a:lnTo>
                  <a:lnTo>
                    <a:pt x="751" y="43"/>
                  </a:lnTo>
                  <a:lnTo>
                    <a:pt x="733" y="37"/>
                  </a:lnTo>
                  <a:lnTo>
                    <a:pt x="714" y="32"/>
                  </a:lnTo>
                  <a:lnTo>
                    <a:pt x="694" y="26"/>
                  </a:lnTo>
                  <a:lnTo>
                    <a:pt x="673" y="21"/>
                  </a:lnTo>
                  <a:lnTo>
                    <a:pt x="652" y="17"/>
                  </a:lnTo>
                  <a:lnTo>
                    <a:pt x="631" y="14"/>
                  </a:lnTo>
                  <a:lnTo>
                    <a:pt x="610" y="9"/>
                  </a:lnTo>
                  <a:lnTo>
                    <a:pt x="588" y="6"/>
                  </a:lnTo>
                  <a:lnTo>
                    <a:pt x="564" y="4"/>
                  </a:lnTo>
                  <a:lnTo>
                    <a:pt x="541" y="2"/>
                  </a:lnTo>
                  <a:lnTo>
                    <a:pt x="517" y="1"/>
                  </a:lnTo>
                  <a:lnTo>
                    <a:pt x="494" y="0"/>
                  </a:lnTo>
                  <a:lnTo>
                    <a:pt x="470"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45" name="Line 2078"/>
            <p:cNvSpPr>
              <a:spLocks noChangeShapeType="1"/>
            </p:cNvSpPr>
            <p:nvPr/>
          </p:nvSpPr>
          <p:spPr bwMode="auto">
            <a:xfrm>
              <a:off x="915" y="2328"/>
              <a:ext cx="59" cy="20"/>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6" name="Line 2079"/>
            <p:cNvSpPr>
              <a:spLocks noChangeShapeType="1"/>
            </p:cNvSpPr>
            <p:nvPr/>
          </p:nvSpPr>
          <p:spPr bwMode="auto">
            <a:xfrm>
              <a:off x="981" y="2365"/>
              <a:ext cx="55" cy="16"/>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7" name="Line 2080"/>
            <p:cNvSpPr>
              <a:spLocks noChangeShapeType="1"/>
            </p:cNvSpPr>
            <p:nvPr/>
          </p:nvSpPr>
          <p:spPr bwMode="auto">
            <a:xfrm flipH="1">
              <a:off x="919" y="2366"/>
              <a:ext cx="52" cy="18"/>
            </a:xfrm>
            <a:prstGeom prst="line">
              <a:avLst/>
            </a:prstGeom>
            <a:noFill/>
            <a:ln w="3810">
              <a:solidFill>
                <a:schemeClr val="tx1"/>
              </a:solidFill>
              <a:round/>
              <a:headEnd/>
              <a:tailEnd type="stealth" w="sm" len="sm"/>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48" name="Line 2081"/>
            <p:cNvSpPr>
              <a:spLocks noChangeShapeType="1"/>
            </p:cNvSpPr>
            <p:nvPr/>
          </p:nvSpPr>
          <p:spPr bwMode="auto">
            <a:xfrm flipH="1">
              <a:off x="989" y="2325"/>
              <a:ext cx="53" cy="21"/>
            </a:xfrm>
            <a:prstGeom prst="line">
              <a:avLst/>
            </a:prstGeom>
            <a:noFill/>
            <a:ln w="3810">
              <a:solidFill>
                <a:schemeClr val="tx1"/>
              </a:solidFill>
              <a:round/>
              <a:headEnd type="stealth" w="sm" len="sm"/>
              <a:tailEnd type="none" w="sm" len="sm"/>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980" name="Text Box 325"/>
          <p:cNvSpPr txBox="1">
            <a:spLocks noChangeArrowheads="1"/>
          </p:cNvSpPr>
          <p:nvPr/>
        </p:nvSpPr>
        <p:spPr bwMode="auto">
          <a:xfrm>
            <a:off x="1456508" y="2462900"/>
            <a:ext cx="2272356" cy="267184"/>
          </a:xfrm>
          <a:prstGeom prst="rect">
            <a:avLst/>
          </a:prstGeom>
          <a:solidFill>
            <a:srgbClr val="FF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tIns="3600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200" dirty="0">
                <a:latin typeface="ＭＳ Ｐゴシック" panose="020B0600070205080204" pitchFamily="50" charset="-128"/>
                <a:ea typeface="ＭＳ Ｐゴシック" panose="020B0600070205080204" pitchFamily="50" charset="-128"/>
              </a:rPr>
              <a:t>研究開発項目</a:t>
            </a:r>
            <a:r>
              <a:rPr lang="en-US" altLang="ja-JP" sz="1200" dirty="0">
                <a:latin typeface="ＭＳ Ｐゴシック" panose="020B0600070205080204" pitchFamily="50" charset="-128"/>
                <a:ea typeface="ＭＳ Ｐゴシック" panose="020B0600070205080204" pitchFamily="50" charset="-128"/>
              </a:rPr>
              <a:t>1</a:t>
            </a:r>
            <a:r>
              <a:rPr lang="ja-JP" altLang="en-US" sz="1200" dirty="0">
                <a:latin typeface="ＭＳ Ｐゴシック" panose="020B0600070205080204" pitchFamily="50" charset="-128"/>
                <a:ea typeface="ＭＳ Ｐゴシック" panose="020B0600070205080204" pitchFamily="50" charset="-128"/>
              </a:rPr>
              <a:t>：○○通信</a:t>
            </a:r>
            <a:r>
              <a:rPr lang="zh-TW" altLang="ja-JP" sz="1200" dirty="0">
                <a:latin typeface="ＭＳ Ｐゴシック" panose="020B0600070205080204" pitchFamily="50" charset="-128"/>
                <a:ea typeface="ＭＳ Ｐゴシック" panose="020B0600070205080204" pitchFamily="50" charset="-128"/>
              </a:rPr>
              <a:t>技術</a:t>
            </a:r>
            <a:endParaRPr lang="en-US" altLang="ja-JP" sz="1200" dirty="0">
              <a:latin typeface="ＭＳ Ｐゴシック" panose="020B0600070205080204" pitchFamily="50" charset="-128"/>
              <a:ea typeface="ＭＳ Ｐゴシック" panose="020B0600070205080204" pitchFamily="50" charset="-128"/>
            </a:endParaRPr>
          </a:p>
        </p:txBody>
      </p:sp>
      <p:sp>
        <p:nvSpPr>
          <p:cNvPr id="981" name="テキスト ボックス 241"/>
          <p:cNvSpPr txBox="1">
            <a:spLocks noChangeArrowheads="1"/>
          </p:cNvSpPr>
          <p:nvPr/>
        </p:nvSpPr>
        <p:spPr bwMode="auto">
          <a:xfrm>
            <a:off x="416496" y="2787025"/>
            <a:ext cx="1758969" cy="353943"/>
          </a:xfrm>
          <a:prstGeom prst="rect">
            <a:avLst/>
          </a:prstGeom>
          <a:solidFill>
            <a:srgbClr val="99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dirty="0"/>
              <a:t>将来技術の解読脅威に脅かされない究極的な暗号</a:t>
            </a:r>
            <a:r>
              <a:rPr lang="ja-JP" altLang="en-US" sz="1200" dirty="0"/>
              <a:t>技術</a:t>
            </a:r>
          </a:p>
        </p:txBody>
      </p:sp>
      <p:sp>
        <p:nvSpPr>
          <p:cNvPr id="982" name="Text Box 13"/>
          <p:cNvSpPr txBox="1">
            <a:spLocks noChangeAspect="1" noChangeArrowheads="1"/>
          </p:cNvSpPr>
          <p:nvPr/>
        </p:nvSpPr>
        <p:spPr bwMode="auto">
          <a:xfrm>
            <a:off x="1568624" y="4345359"/>
            <a:ext cx="316835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000" dirty="0">
                <a:latin typeface="+mn-ea"/>
                <a:ea typeface="+mn-ea"/>
              </a:rPr>
              <a:t>　　　　　研究開発項目</a:t>
            </a:r>
            <a:r>
              <a:rPr lang="en-US" altLang="ja-JP" sz="1000" dirty="0">
                <a:latin typeface="+mn-ea"/>
                <a:ea typeface="+mn-ea"/>
              </a:rPr>
              <a:t>1-1</a:t>
            </a:r>
            <a:r>
              <a:rPr lang="ja-JP" altLang="en-US" sz="1000" dirty="0">
                <a:latin typeface="+mn-ea"/>
                <a:ea typeface="+mn-ea"/>
              </a:rPr>
              <a:t>　○○○○○○セキュリティ技術</a:t>
            </a:r>
            <a:endParaRPr lang="en-US" altLang="ja-JP" sz="1000" dirty="0">
              <a:latin typeface="+mn-ea"/>
              <a:ea typeface="+mn-ea"/>
            </a:endParaRPr>
          </a:p>
          <a:p>
            <a:pPr eaLnBrk="1" hangingPunct="1">
              <a:spcBef>
                <a:spcPct val="0"/>
              </a:spcBef>
              <a:buFontTx/>
              <a:buNone/>
            </a:pPr>
            <a:r>
              <a:rPr lang="ja-JP" altLang="en-US" sz="1000" dirty="0">
                <a:latin typeface="+mn-ea"/>
                <a:ea typeface="+mn-ea"/>
              </a:rPr>
              <a:t>　　　　　</a:t>
            </a:r>
            <a:r>
              <a:rPr lang="ja-JP" altLang="en-US" sz="1000" dirty="0">
                <a:latin typeface="+mn-ea"/>
              </a:rPr>
              <a:t>研究開発項目</a:t>
            </a:r>
            <a:r>
              <a:rPr lang="en-US" altLang="ja-JP" sz="1000" dirty="0">
                <a:latin typeface="+mn-ea"/>
              </a:rPr>
              <a:t>1-2</a:t>
            </a:r>
            <a:r>
              <a:rPr lang="ja-JP" altLang="en-US" sz="1000" dirty="0">
                <a:latin typeface="+mn-ea"/>
              </a:rPr>
              <a:t>　</a:t>
            </a:r>
            <a:r>
              <a:rPr lang="ja-JP" altLang="en-US" sz="1000" dirty="0">
                <a:latin typeface="+mn-ea"/>
                <a:ea typeface="+mn-ea"/>
              </a:rPr>
              <a:t>○○○○○○ネットワーク技術</a:t>
            </a:r>
          </a:p>
        </p:txBody>
      </p:sp>
      <p:sp>
        <p:nvSpPr>
          <p:cNvPr id="983" name="Text Box 13"/>
          <p:cNvSpPr txBox="1">
            <a:spLocks noChangeAspect="1" noChangeArrowheads="1"/>
          </p:cNvSpPr>
          <p:nvPr/>
        </p:nvSpPr>
        <p:spPr bwMode="auto">
          <a:xfrm>
            <a:off x="920552" y="3824312"/>
            <a:ext cx="967021" cy="4687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a:latin typeface="Times New Roman" pitchFamily="18" charset="0"/>
              </a:rPr>
              <a:t>政府機関での国家的情報安全性保証 </a:t>
            </a:r>
          </a:p>
        </p:txBody>
      </p:sp>
      <p:sp>
        <p:nvSpPr>
          <p:cNvPr id="984" name="Text Box 13"/>
          <p:cNvSpPr txBox="1">
            <a:spLocks noChangeAspect="1" noChangeArrowheads="1"/>
          </p:cNvSpPr>
          <p:nvPr/>
        </p:nvSpPr>
        <p:spPr bwMode="auto">
          <a:xfrm>
            <a:off x="2424120" y="2730359"/>
            <a:ext cx="944704" cy="33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a:latin typeface="Times New Roman" pitchFamily="18" charset="0"/>
              </a:rPr>
              <a:t>データセンタや主要認証機関 </a:t>
            </a:r>
            <a:endParaRPr lang="en-US" altLang="ja-JP" sz="800" dirty="0">
              <a:latin typeface="Times New Roman" pitchFamily="18" charset="0"/>
            </a:endParaRPr>
          </a:p>
        </p:txBody>
      </p:sp>
      <p:sp>
        <p:nvSpPr>
          <p:cNvPr id="985" name="Text Box 13"/>
          <p:cNvSpPr txBox="1">
            <a:spLocks noChangeAspect="1" noChangeArrowheads="1"/>
          </p:cNvSpPr>
          <p:nvPr/>
        </p:nvSpPr>
        <p:spPr bwMode="auto">
          <a:xfrm>
            <a:off x="3800872" y="3212976"/>
            <a:ext cx="1147035" cy="33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a:latin typeface="Times New Roman" pitchFamily="18" charset="0"/>
              </a:rPr>
              <a:t>企業、病院などのプライベートネットワーク </a:t>
            </a:r>
            <a:endParaRPr lang="en-US" altLang="ja-JP" sz="800" dirty="0">
              <a:latin typeface="Times New Roman" pitchFamily="18" charset="0"/>
            </a:endParaRPr>
          </a:p>
        </p:txBody>
      </p:sp>
      <p:sp>
        <p:nvSpPr>
          <p:cNvPr id="986" name="Text Box 13"/>
          <p:cNvSpPr txBox="1">
            <a:spLocks noChangeAspect="1" noChangeArrowheads="1"/>
          </p:cNvSpPr>
          <p:nvPr/>
        </p:nvSpPr>
        <p:spPr bwMode="auto">
          <a:xfrm>
            <a:off x="3162913" y="4005064"/>
            <a:ext cx="1502055" cy="33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800" dirty="0">
                <a:latin typeface="Times New Roman" pitchFamily="18" charset="0"/>
              </a:rPr>
              <a:t>社会インフラの中枢施設のネットワーク </a:t>
            </a:r>
            <a:endParaRPr lang="en-US" altLang="ja-JP" sz="800" dirty="0">
              <a:latin typeface="Times New Roman" pitchFamily="18" charset="0"/>
            </a:endParaRPr>
          </a:p>
        </p:txBody>
      </p:sp>
      <p:sp>
        <p:nvSpPr>
          <p:cNvPr id="987" name="Line 2089"/>
          <p:cNvSpPr>
            <a:spLocks noChangeShapeType="1"/>
          </p:cNvSpPr>
          <p:nvPr/>
        </p:nvSpPr>
        <p:spPr bwMode="auto">
          <a:xfrm flipV="1">
            <a:off x="4471767" y="2990624"/>
            <a:ext cx="841273" cy="1403534"/>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988" name="Line 2088"/>
          <p:cNvSpPr>
            <a:spLocks noChangeShapeType="1"/>
          </p:cNvSpPr>
          <p:nvPr/>
        </p:nvSpPr>
        <p:spPr bwMode="auto">
          <a:xfrm flipV="1">
            <a:off x="4482931" y="3811432"/>
            <a:ext cx="830110" cy="748478"/>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989" name="Text Box 325"/>
          <p:cNvSpPr txBox="1">
            <a:spLocks noChangeArrowheads="1"/>
          </p:cNvSpPr>
          <p:nvPr/>
        </p:nvSpPr>
        <p:spPr bwMode="auto">
          <a:xfrm>
            <a:off x="1280592" y="4751757"/>
            <a:ext cx="2513806" cy="267184"/>
          </a:xfrm>
          <a:prstGeom prst="rect">
            <a:avLst/>
          </a:prstGeom>
          <a:solidFill>
            <a:schemeClr val="accent6">
              <a:lumMod val="40000"/>
              <a:lumOff val="60000"/>
            </a:schemeClr>
          </a:solidFill>
          <a:ln w="9525" algn="ctr">
            <a:noFill/>
            <a:miter lim="800000"/>
            <a:headEnd/>
            <a:tailEnd/>
          </a:ln>
          <a:effectLst/>
        </p:spPr>
        <p:txBody>
          <a:bodyPr wrap="square" tIns="36000">
            <a:spAutoFit/>
          </a:bodyPr>
          <a:lstStyle/>
          <a:p>
            <a:pPr algn="ctr">
              <a:defRPr/>
            </a:pPr>
            <a:r>
              <a:rPr lang="ja-JP" altLang="en-US" sz="1200" dirty="0">
                <a:latin typeface="ＭＳ Ｐゴシック" panose="020B0600070205080204" pitchFamily="50" charset="-128"/>
                <a:ea typeface="ＭＳ Ｐゴシック" panose="020B0600070205080204" pitchFamily="50" charset="-128"/>
              </a:rPr>
              <a:t>研究開発項目</a:t>
            </a:r>
            <a:r>
              <a:rPr lang="en-US" altLang="ja-JP" sz="1200" dirty="0">
                <a:latin typeface="ＭＳ Ｐゴシック" panose="020B0600070205080204" pitchFamily="50" charset="-128"/>
                <a:ea typeface="ＭＳ Ｐゴシック" panose="020B0600070205080204" pitchFamily="50" charset="-128"/>
              </a:rPr>
              <a:t>2</a:t>
            </a:r>
            <a:r>
              <a:rPr lang="ja-JP" altLang="en-US" sz="1200" dirty="0">
                <a:latin typeface="ＭＳ Ｐゴシック" panose="020B0600070205080204" pitchFamily="50" charset="-128"/>
                <a:ea typeface="ＭＳ Ｐゴシック" panose="020B0600070205080204" pitchFamily="50" charset="-128"/>
              </a:rPr>
              <a:t>：超大容量通信技術</a:t>
            </a:r>
          </a:p>
        </p:txBody>
      </p:sp>
      <p:sp>
        <p:nvSpPr>
          <p:cNvPr id="990" name="角丸四角形 989"/>
          <p:cNvSpPr/>
          <p:nvPr/>
        </p:nvSpPr>
        <p:spPr bwMode="auto">
          <a:xfrm>
            <a:off x="414132" y="5445397"/>
            <a:ext cx="2162604" cy="1223963"/>
          </a:xfrm>
          <a:prstGeom prst="roundRect">
            <a:avLst>
              <a:gd name="adj" fmla="val 6376"/>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anchor="t" anchorCtr="0"/>
          <a:lstStyle/>
          <a:p>
            <a:pPr>
              <a:defRPr/>
            </a:pPr>
            <a:endParaRPr lang="en-US" altLang="ja-JP" sz="1000" dirty="0">
              <a:solidFill>
                <a:schemeClr val="tx1"/>
              </a:solidFill>
              <a:latin typeface="Times New Roman" pitchFamily="18" charset="0"/>
            </a:endParaRPr>
          </a:p>
          <a:p>
            <a:pPr>
              <a:defRPr/>
            </a:pPr>
            <a:r>
              <a:rPr lang="ja-JP" altLang="en-US" sz="1000" dirty="0">
                <a:solidFill>
                  <a:schemeClr val="tx1"/>
                </a:solidFill>
                <a:latin typeface="Times New Roman" pitchFamily="18" charset="0"/>
              </a:rPr>
              <a:t>通信容量</a:t>
            </a:r>
            <a:r>
              <a:rPr lang="en-US" altLang="ja-JP" sz="1000" i="1" dirty="0">
                <a:solidFill>
                  <a:schemeClr val="tx1"/>
                </a:solidFill>
                <a:latin typeface="Arial" charset="0"/>
              </a:rPr>
              <a:t>C</a:t>
            </a:r>
            <a:r>
              <a:rPr lang="en-US" altLang="ja-JP" sz="1000" i="1" baseline="-25000" dirty="0">
                <a:solidFill>
                  <a:schemeClr val="tx1"/>
                </a:solidFill>
                <a:latin typeface="Arial" charset="0"/>
              </a:rPr>
              <a:t>n</a:t>
            </a:r>
            <a:r>
              <a:rPr lang="en-US" altLang="ja-JP" sz="1000" dirty="0">
                <a:solidFill>
                  <a:schemeClr val="tx1"/>
                </a:solidFill>
                <a:latin typeface="Times New Roman" pitchFamily="18" charset="0"/>
              </a:rPr>
              <a:t> </a:t>
            </a:r>
            <a:r>
              <a:rPr lang="ja-JP" altLang="en-US" sz="1000" dirty="0">
                <a:solidFill>
                  <a:schemeClr val="tx1"/>
                </a:solidFill>
                <a:latin typeface="Times New Roman" pitchFamily="18" charset="0"/>
              </a:rPr>
              <a:t>は光ファイバ数や符号化に使うパルスの数</a:t>
            </a:r>
            <a:r>
              <a:rPr lang="ja-JP" altLang="en-US" sz="1000" dirty="0">
                <a:solidFill>
                  <a:schemeClr val="tx1"/>
                </a:solidFill>
                <a:latin typeface="Arial" charset="0"/>
              </a:rPr>
              <a:t> </a:t>
            </a:r>
            <a:r>
              <a:rPr lang="en-US" altLang="ja-JP" sz="1000" i="1" dirty="0">
                <a:solidFill>
                  <a:schemeClr val="tx1"/>
                </a:solidFill>
                <a:latin typeface="Arial" charset="0"/>
              </a:rPr>
              <a:t>n</a:t>
            </a:r>
            <a:r>
              <a:rPr lang="en-US" altLang="ja-JP" sz="1000" dirty="0">
                <a:solidFill>
                  <a:schemeClr val="tx1"/>
                </a:solidFill>
                <a:latin typeface="Arial" charset="0"/>
              </a:rPr>
              <a:t> </a:t>
            </a:r>
            <a:r>
              <a:rPr lang="ja-JP" altLang="en-US" sz="1000" dirty="0">
                <a:solidFill>
                  <a:schemeClr val="tx1"/>
                </a:solidFill>
                <a:latin typeface="Times New Roman" pitchFamily="18" charset="0"/>
              </a:rPr>
              <a:t>に比例</a:t>
            </a:r>
            <a:endParaRPr lang="ja-JP" altLang="en-US" dirty="0">
              <a:solidFill>
                <a:srgbClr val="FFFFFF"/>
              </a:solidFill>
            </a:endParaRPr>
          </a:p>
        </p:txBody>
      </p:sp>
      <p:sp>
        <p:nvSpPr>
          <p:cNvPr id="991" name="Text Box 7"/>
          <p:cNvSpPr txBox="1">
            <a:spLocks noChangeAspect="1" noChangeArrowheads="1"/>
          </p:cNvSpPr>
          <p:nvPr/>
        </p:nvSpPr>
        <p:spPr bwMode="auto">
          <a:xfrm>
            <a:off x="381795" y="5343023"/>
            <a:ext cx="2259806" cy="246217"/>
          </a:xfrm>
          <a:prstGeom prst="rect">
            <a:avLst/>
          </a:prstGeom>
          <a:solidFill>
            <a:srgbClr val="66FFFF"/>
          </a:solidFill>
          <a:ln w="9525">
            <a:solidFill>
              <a:schemeClr val="tx1"/>
            </a:solidFill>
            <a:miter lim="800000"/>
            <a:headEnd/>
            <a:tailEnd/>
          </a:ln>
          <a:effectLst>
            <a:outerShdw dist="71842" dir="2700000" algn="ctr" rotWithShape="0">
              <a:srgbClr val="808080"/>
            </a:outerShdw>
          </a:effectLst>
        </p:spPr>
        <p:txBody>
          <a:bodyPr wrap="square" lIns="0" tIns="45718" rIns="0"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a:latin typeface="Arial" charset="0"/>
              </a:rPr>
              <a:t>シャノン限界に制約される</a:t>
            </a:r>
            <a:r>
              <a:rPr lang="ja-JP" altLang="en-US" sz="1000">
                <a:latin typeface="Times New Roman" pitchFamily="18" charset="0"/>
                <a:ea typeface="ＤＨＰ特太ゴシック体" pitchFamily="2" charset="-128"/>
              </a:rPr>
              <a:t>現在の光通信</a:t>
            </a:r>
          </a:p>
        </p:txBody>
      </p:sp>
      <p:sp>
        <p:nvSpPr>
          <p:cNvPr id="992" name="Text Box 7"/>
          <p:cNvSpPr txBox="1">
            <a:spLocks noChangeAspect="1" noChangeArrowheads="1"/>
          </p:cNvSpPr>
          <p:nvPr/>
        </p:nvSpPr>
        <p:spPr bwMode="auto">
          <a:xfrm>
            <a:off x="2940239" y="5390110"/>
            <a:ext cx="1752600" cy="211137"/>
          </a:xfrm>
          <a:prstGeom prst="rect">
            <a:avLst/>
          </a:prstGeom>
          <a:solidFill>
            <a:srgbClr val="FFFF00"/>
          </a:solidFill>
          <a:ln w="9525">
            <a:solidFill>
              <a:schemeClr val="tx1"/>
            </a:solidFill>
            <a:miter lim="800000"/>
            <a:headEnd/>
            <a:tailEnd/>
          </a:ln>
          <a:effectLst>
            <a:outerShdw dist="71842" dir="2700000" algn="ctr" rotWithShape="0">
              <a:srgbClr val="808080"/>
            </a:outerShdw>
          </a:effec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sz="1000">
                <a:latin typeface="Times New Roman" pitchFamily="18" charset="0"/>
              </a:rPr>
              <a:t>量子符号化技術</a:t>
            </a:r>
            <a:endParaRPr lang="en-US" altLang="ja-JP" sz="1000">
              <a:latin typeface="Times New Roman" pitchFamily="18" charset="0"/>
            </a:endParaRPr>
          </a:p>
        </p:txBody>
      </p:sp>
      <p:sp>
        <p:nvSpPr>
          <p:cNvPr id="993" name="右矢印 992"/>
          <p:cNvSpPr/>
          <p:nvPr/>
        </p:nvSpPr>
        <p:spPr bwMode="auto">
          <a:xfrm>
            <a:off x="2476500" y="5685408"/>
            <a:ext cx="330200" cy="652463"/>
          </a:xfrm>
          <a:prstGeom prst="rightArrow">
            <a:avLst/>
          </a:prstGeom>
          <a:solidFill>
            <a:srgbClr val="00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994" name="テキスト ボックス 240"/>
          <p:cNvSpPr txBox="1">
            <a:spLocks noChangeArrowheads="1"/>
          </p:cNvSpPr>
          <p:nvPr/>
        </p:nvSpPr>
        <p:spPr bwMode="auto">
          <a:xfrm>
            <a:off x="397533" y="5013176"/>
            <a:ext cx="4339443" cy="338554"/>
          </a:xfrm>
          <a:prstGeom prst="rect">
            <a:avLst/>
          </a:prstGeom>
          <a:solidFill>
            <a:srgbClr val="99FF6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dirty="0"/>
              <a:t>通信資源の増加に対して総通信容量を超加法的に増加させるための量子符号化技術を実現し、シャノン限界による加法性制限を打破。</a:t>
            </a:r>
          </a:p>
        </p:txBody>
      </p:sp>
      <p:sp>
        <p:nvSpPr>
          <p:cNvPr id="996" name="Text Box 13"/>
          <p:cNvSpPr txBox="1">
            <a:spLocks noChangeAspect="1" noChangeArrowheads="1"/>
          </p:cNvSpPr>
          <p:nvPr/>
        </p:nvSpPr>
        <p:spPr bwMode="auto">
          <a:xfrm>
            <a:off x="2502011" y="6254626"/>
            <a:ext cx="3068326" cy="400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000" dirty="0">
                <a:latin typeface="+mn-ea"/>
                <a:ea typeface="+mn-ea"/>
              </a:rPr>
              <a:t>項目</a:t>
            </a:r>
            <a:r>
              <a:rPr lang="en-US" altLang="ja-JP" sz="1000" dirty="0">
                <a:latin typeface="+mn-ea"/>
                <a:ea typeface="+mn-ea"/>
              </a:rPr>
              <a:t>2-1</a:t>
            </a:r>
            <a:r>
              <a:rPr lang="ja-JP" altLang="en-US" sz="1000" dirty="0">
                <a:latin typeface="+mn-ea"/>
                <a:ea typeface="+mn-ea"/>
              </a:rPr>
              <a:t>　○○○○○○セキュリティ技術</a:t>
            </a:r>
          </a:p>
          <a:p>
            <a:pPr eaLnBrk="1" hangingPunct="1">
              <a:spcBef>
                <a:spcPct val="0"/>
              </a:spcBef>
              <a:buFontTx/>
              <a:buNone/>
            </a:pPr>
            <a:r>
              <a:rPr lang="ja-JP" altLang="en-US" sz="1000" dirty="0">
                <a:latin typeface="+mn-ea"/>
                <a:ea typeface="+mn-ea"/>
              </a:rPr>
              <a:t>項目</a:t>
            </a:r>
            <a:r>
              <a:rPr lang="en-US" altLang="ja-JP" sz="1000" dirty="0">
                <a:latin typeface="+mn-ea"/>
                <a:ea typeface="+mn-ea"/>
              </a:rPr>
              <a:t>2-2</a:t>
            </a:r>
            <a:r>
              <a:rPr lang="ja-JP" altLang="en-US" sz="1000" dirty="0">
                <a:latin typeface="+mn-ea"/>
                <a:ea typeface="+mn-ea"/>
              </a:rPr>
              <a:t>　○○○○○○配送技術</a:t>
            </a:r>
          </a:p>
        </p:txBody>
      </p:sp>
      <p:sp>
        <p:nvSpPr>
          <p:cNvPr id="997" name="Rectangle 19"/>
          <p:cNvSpPr>
            <a:spLocks noChangeAspect="1" noChangeArrowheads="1"/>
          </p:cNvSpPr>
          <p:nvPr/>
        </p:nvSpPr>
        <p:spPr bwMode="auto">
          <a:xfrm>
            <a:off x="514391" y="6466187"/>
            <a:ext cx="573087" cy="52388"/>
          </a:xfrm>
          <a:prstGeom prst="rect">
            <a:avLst/>
          </a:prstGeom>
          <a:gradFill rotWithShape="0">
            <a:gsLst>
              <a:gs pos="0">
                <a:schemeClr val="folHlink"/>
              </a:gs>
              <a:gs pos="50000">
                <a:srgbClr val="FFFF00"/>
              </a:gs>
              <a:gs pos="100000">
                <a:schemeClr val="folHlink"/>
              </a:gs>
            </a:gsLst>
            <a:lin ang="5400000" scaled="1"/>
          </a:gradFill>
          <a:ln w="3175">
            <a:solidFill>
              <a:schemeClr val="tx1"/>
            </a:solidFill>
            <a:miter lim="800000"/>
            <a:headEnd/>
            <a:tailEnd/>
          </a:ln>
        </p:spPr>
        <p:txBody>
          <a:bodyPr wrap="none" anchor="ctr"/>
          <a:lstStyle/>
          <a:p>
            <a:pPr>
              <a:defRPr/>
            </a:pPr>
            <a:endParaRPr lang="ja-JP" altLang="en-US" sz="1000">
              <a:latin typeface="Calibri" pitchFamily="34" charset="0"/>
            </a:endParaRPr>
          </a:p>
        </p:txBody>
      </p:sp>
      <p:sp>
        <p:nvSpPr>
          <p:cNvPr id="998" name="Rectangle 19"/>
          <p:cNvSpPr>
            <a:spLocks noChangeAspect="1" noChangeArrowheads="1"/>
          </p:cNvSpPr>
          <p:nvPr/>
        </p:nvSpPr>
        <p:spPr bwMode="auto">
          <a:xfrm>
            <a:off x="514391" y="6585250"/>
            <a:ext cx="573087" cy="50800"/>
          </a:xfrm>
          <a:prstGeom prst="rect">
            <a:avLst/>
          </a:prstGeom>
          <a:gradFill rotWithShape="0">
            <a:gsLst>
              <a:gs pos="0">
                <a:schemeClr val="folHlink"/>
              </a:gs>
              <a:gs pos="50000">
                <a:srgbClr val="FFFF00"/>
              </a:gs>
              <a:gs pos="100000">
                <a:schemeClr val="folHlink"/>
              </a:gs>
            </a:gsLst>
            <a:lin ang="5400000" scaled="1"/>
          </a:gradFill>
          <a:ln w="3175">
            <a:solidFill>
              <a:schemeClr val="tx1"/>
            </a:solidFill>
            <a:miter lim="800000"/>
            <a:headEnd/>
            <a:tailEnd/>
          </a:ln>
        </p:spPr>
        <p:txBody>
          <a:bodyPr wrap="none" anchor="ctr"/>
          <a:lstStyle/>
          <a:p>
            <a:pPr>
              <a:defRPr/>
            </a:pPr>
            <a:endParaRPr lang="ja-JP" altLang="en-US" sz="1000">
              <a:latin typeface="Calibri" pitchFamily="34" charset="0"/>
            </a:endParaRPr>
          </a:p>
        </p:txBody>
      </p:sp>
      <p:sp>
        <p:nvSpPr>
          <p:cNvPr id="999" name="Rectangle 19"/>
          <p:cNvSpPr>
            <a:spLocks noChangeAspect="1" noChangeArrowheads="1"/>
          </p:cNvSpPr>
          <p:nvPr/>
        </p:nvSpPr>
        <p:spPr bwMode="auto">
          <a:xfrm>
            <a:off x="514391" y="6231713"/>
            <a:ext cx="573087" cy="50800"/>
          </a:xfrm>
          <a:prstGeom prst="rect">
            <a:avLst/>
          </a:prstGeom>
          <a:gradFill rotWithShape="0">
            <a:gsLst>
              <a:gs pos="0">
                <a:schemeClr val="folHlink"/>
              </a:gs>
              <a:gs pos="50000">
                <a:srgbClr val="FFFF00"/>
              </a:gs>
              <a:gs pos="100000">
                <a:schemeClr val="folHlink"/>
              </a:gs>
            </a:gsLst>
            <a:lin ang="5400000" scaled="1"/>
          </a:gradFill>
          <a:ln w="3175">
            <a:solidFill>
              <a:schemeClr val="tx1"/>
            </a:solidFill>
            <a:miter lim="800000"/>
            <a:headEnd/>
            <a:tailEnd/>
          </a:ln>
        </p:spPr>
        <p:txBody>
          <a:bodyPr wrap="none" anchor="ctr"/>
          <a:lstStyle/>
          <a:p>
            <a:pPr>
              <a:defRPr/>
            </a:pPr>
            <a:endParaRPr lang="ja-JP" altLang="en-US" sz="1000">
              <a:latin typeface="Calibri" pitchFamily="34" charset="0"/>
            </a:endParaRPr>
          </a:p>
        </p:txBody>
      </p:sp>
      <p:sp>
        <p:nvSpPr>
          <p:cNvPr id="1000" name="Rectangle 19"/>
          <p:cNvSpPr>
            <a:spLocks noChangeAspect="1" noChangeArrowheads="1"/>
          </p:cNvSpPr>
          <p:nvPr/>
        </p:nvSpPr>
        <p:spPr bwMode="auto">
          <a:xfrm>
            <a:off x="514391" y="6526512"/>
            <a:ext cx="573087" cy="50800"/>
          </a:xfrm>
          <a:prstGeom prst="rect">
            <a:avLst/>
          </a:prstGeom>
          <a:gradFill rotWithShape="0">
            <a:gsLst>
              <a:gs pos="0">
                <a:schemeClr val="folHlink"/>
              </a:gs>
              <a:gs pos="50000">
                <a:srgbClr val="FFFF00"/>
              </a:gs>
              <a:gs pos="100000">
                <a:schemeClr val="folHlink"/>
              </a:gs>
            </a:gsLst>
            <a:lin ang="5400000" scaled="1"/>
          </a:gradFill>
          <a:ln w="3175">
            <a:solidFill>
              <a:schemeClr val="tx1"/>
            </a:solidFill>
            <a:miter lim="800000"/>
            <a:headEnd/>
            <a:tailEnd/>
          </a:ln>
        </p:spPr>
        <p:txBody>
          <a:bodyPr wrap="none" anchor="ctr"/>
          <a:lstStyle/>
          <a:p>
            <a:pPr>
              <a:defRPr/>
            </a:pPr>
            <a:endParaRPr lang="ja-JP" altLang="en-US" sz="1000">
              <a:latin typeface="Calibri" pitchFamily="34" charset="0"/>
            </a:endParaRPr>
          </a:p>
        </p:txBody>
      </p:sp>
      <p:sp>
        <p:nvSpPr>
          <p:cNvPr id="1001" name="Text Box 18"/>
          <p:cNvSpPr txBox="1">
            <a:spLocks noChangeAspect="1" noChangeArrowheads="1"/>
          </p:cNvSpPr>
          <p:nvPr/>
        </p:nvSpPr>
        <p:spPr bwMode="auto">
          <a:xfrm>
            <a:off x="379038" y="6006014"/>
            <a:ext cx="891272" cy="202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000" dirty="0">
                <a:solidFill>
                  <a:srgbClr val="FF6600"/>
                </a:solidFill>
                <a:latin typeface="Times New Roman" pitchFamily="18" charset="0"/>
              </a:rPr>
              <a:t>光ファイバ</a:t>
            </a:r>
            <a:r>
              <a:rPr lang="en-US" altLang="ja-JP" sz="1000" dirty="0">
                <a:solidFill>
                  <a:srgbClr val="FF6600"/>
                </a:solidFill>
                <a:latin typeface="Times New Roman" pitchFamily="18" charset="0"/>
              </a:rPr>
              <a:t>1</a:t>
            </a:r>
            <a:r>
              <a:rPr lang="ja-JP" altLang="en-US" sz="1000" dirty="0">
                <a:solidFill>
                  <a:srgbClr val="FF6600"/>
                </a:solidFill>
                <a:latin typeface="Times New Roman" pitchFamily="18" charset="0"/>
              </a:rPr>
              <a:t>本</a:t>
            </a:r>
            <a:endParaRPr lang="ja-JP" altLang="en-US" sz="1000" dirty="0">
              <a:solidFill>
                <a:srgbClr val="FFFF00"/>
              </a:solidFill>
              <a:latin typeface="Times New Roman" pitchFamily="18" charset="0"/>
            </a:endParaRPr>
          </a:p>
        </p:txBody>
      </p:sp>
      <p:sp>
        <p:nvSpPr>
          <p:cNvPr id="1002" name="Text Box 18"/>
          <p:cNvSpPr txBox="1">
            <a:spLocks noChangeAspect="1" noChangeArrowheads="1"/>
          </p:cNvSpPr>
          <p:nvPr/>
        </p:nvSpPr>
        <p:spPr bwMode="auto">
          <a:xfrm>
            <a:off x="413961" y="6284827"/>
            <a:ext cx="964152" cy="202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000">
                <a:solidFill>
                  <a:srgbClr val="FF6600"/>
                </a:solidFill>
                <a:latin typeface="Times New Roman" pitchFamily="18" charset="0"/>
              </a:rPr>
              <a:t>光ファイバ</a:t>
            </a:r>
            <a:r>
              <a:rPr lang="ja-JP" altLang="en-US" sz="1000" i="1">
                <a:solidFill>
                  <a:srgbClr val="FF6600"/>
                </a:solidFill>
                <a:latin typeface="Arial" charset="0"/>
              </a:rPr>
              <a:t> </a:t>
            </a:r>
            <a:r>
              <a:rPr lang="en-US" altLang="ja-JP" sz="1000" i="1">
                <a:solidFill>
                  <a:srgbClr val="FF6600"/>
                </a:solidFill>
                <a:latin typeface="Arial" charset="0"/>
              </a:rPr>
              <a:t>n </a:t>
            </a:r>
            <a:r>
              <a:rPr lang="ja-JP" altLang="en-US" sz="1000">
                <a:solidFill>
                  <a:srgbClr val="FF6600"/>
                </a:solidFill>
                <a:latin typeface="Times New Roman" pitchFamily="18" charset="0"/>
              </a:rPr>
              <a:t>本</a:t>
            </a:r>
            <a:endParaRPr lang="ja-JP" altLang="en-US" sz="1000">
              <a:solidFill>
                <a:srgbClr val="FFFF00"/>
              </a:solidFill>
              <a:latin typeface="Times New Roman" pitchFamily="18" charset="0"/>
            </a:endParaRPr>
          </a:p>
        </p:txBody>
      </p:sp>
      <p:sp>
        <p:nvSpPr>
          <p:cNvPr id="1003" name="Text Box 13"/>
          <p:cNvSpPr txBox="1">
            <a:spLocks noChangeAspect="1" noChangeArrowheads="1"/>
          </p:cNvSpPr>
          <p:nvPr/>
        </p:nvSpPr>
        <p:spPr bwMode="auto">
          <a:xfrm>
            <a:off x="1540576" y="6441537"/>
            <a:ext cx="964152" cy="227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200" b="1" i="1">
                <a:latin typeface="Arial" charset="0"/>
              </a:rPr>
              <a:t>C</a:t>
            </a:r>
            <a:r>
              <a:rPr lang="en-US" altLang="ja-JP" sz="1200" b="1" i="1" baseline="-25000">
                <a:latin typeface="Arial" charset="0"/>
              </a:rPr>
              <a:t>n</a:t>
            </a:r>
            <a:r>
              <a:rPr lang="en-US" altLang="ja-JP" sz="1200" b="1">
                <a:latin typeface="Times New Roman" pitchFamily="18" charset="0"/>
              </a:rPr>
              <a:t> =</a:t>
            </a:r>
            <a:r>
              <a:rPr lang="en-US" altLang="ja-JP" sz="1200" b="1" i="1">
                <a:latin typeface="Arial" charset="0"/>
              </a:rPr>
              <a:t>n</a:t>
            </a:r>
            <a:r>
              <a:rPr lang="en-US" altLang="ja-JP" sz="1200" b="1">
                <a:latin typeface="Times New Roman" pitchFamily="18" charset="0"/>
              </a:rPr>
              <a:t>×</a:t>
            </a:r>
            <a:r>
              <a:rPr lang="en-US" altLang="ja-JP" sz="1200" b="1" i="1">
                <a:latin typeface="Arial" charset="0"/>
              </a:rPr>
              <a:t>C</a:t>
            </a:r>
            <a:r>
              <a:rPr lang="en-US" altLang="ja-JP" sz="1200" b="1" i="1" baseline="-25000">
                <a:latin typeface="Arial" charset="0"/>
              </a:rPr>
              <a:t>1</a:t>
            </a:r>
            <a:r>
              <a:rPr lang="ja-JP" altLang="en-US" sz="1200" b="1">
                <a:latin typeface="Times New Roman" pitchFamily="18" charset="0"/>
              </a:rPr>
              <a:t>　</a:t>
            </a:r>
          </a:p>
        </p:txBody>
      </p:sp>
      <p:sp>
        <p:nvSpPr>
          <p:cNvPr id="1004" name="Text Box 13"/>
          <p:cNvSpPr txBox="1">
            <a:spLocks noChangeAspect="1" noChangeArrowheads="1"/>
          </p:cNvSpPr>
          <p:nvPr/>
        </p:nvSpPr>
        <p:spPr bwMode="auto">
          <a:xfrm>
            <a:off x="1540576" y="6153506"/>
            <a:ext cx="344665" cy="276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8" rIns="91434" bIns="45718">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en-US" altLang="ja-JP" sz="1200" b="1" i="1" dirty="0">
                <a:latin typeface="Arial" charset="0"/>
              </a:rPr>
              <a:t>C</a:t>
            </a:r>
            <a:r>
              <a:rPr lang="ja-JP" altLang="en-US" sz="1200" b="1" dirty="0">
                <a:latin typeface="Times New Roman" pitchFamily="18" charset="0"/>
              </a:rPr>
              <a:t>　</a:t>
            </a:r>
          </a:p>
        </p:txBody>
      </p:sp>
      <p:sp>
        <p:nvSpPr>
          <p:cNvPr id="1006" name="Line 2089"/>
          <p:cNvSpPr>
            <a:spLocks noChangeShapeType="1"/>
          </p:cNvSpPr>
          <p:nvPr/>
        </p:nvSpPr>
        <p:spPr bwMode="auto">
          <a:xfrm flipV="1">
            <a:off x="4664969" y="5229200"/>
            <a:ext cx="648072" cy="1274408"/>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007" name="Line 2088"/>
          <p:cNvSpPr>
            <a:spLocks noChangeShapeType="1"/>
          </p:cNvSpPr>
          <p:nvPr/>
        </p:nvSpPr>
        <p:spPr bwMode="auto">
          <a:xfrm flipV="1">
            <a:off x="4676132" y="6107414"/>
            <a:ext cx="636909" cy="561945"/>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014" name="AutoShape 2">
            <a:extLst>
              <a:ext uri="{FF2B5EF4-FFF2-40B4-BE49-F238E27FC236}">
                <a16:creationId xmlns:a16="http://schemas.microsoft.com/office/drawing/2014/main" id="{4EB903A9-B1D1-4C96-A141-DB4BBB566E9E}"/>
              </a:ext>
            </a:extLst>
          </p:cNvPr>
          <p:cNvSpPr>
            <a:spLocks noChangeArrowheads="1"/>
          </p:cNvSpPr>
          <p:nvPr/>
        </p:nvSpPr>
        <p:spPr bwMode="auto">
          <a:xfrm>
            <a:off x="5657786" y="1062621"/>
            <a:ext cx="4169421" cy="787908"/>
          </a:xfrm>
          <a:prstGeom prst="wedgeRectCallout">
            <a:avLst>
              <a:gd name="adj1" fmla="val -50332"/>
              <a:gd name="adj2" fmla="val -25494"/>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sz="1000"/>
            </a:pPr>
            <a:r>
              <a:rPr lang="ja-JP" altLang="en-US" dirty="0">
                <a:solidFill>
                  <a:srgbClr val="0000FF"/>
                </a:solidFill>
                <a:latin typeface="ＭＳ Ｐゴシック"/>
                <a:ea typeface="ＭＳ Ｐゴシック"/>
              </a:rPr>
              <a:t>代表研究者を先頭にして、再受託者を含む全ての受託者名を正式名称で記入してください。ただし、下記例のように省略して差し支えありません。</a:t>
            </a:r>
            <a:endParaRPr lang="en-US" altLang="ja-JP" dirty="0">
              <a:solidFill>
                <a:srgbClr val="0000FF"/>
              </a:solidFill>
              <a:latin typeface="ＭＳ Ｐゴシック"/>
              <a:ea typeface="ＭＳ Ｐゴシック"/>
            </a:endParaRPr>
          </a:p>
          <a:p>
            <a:pPr>
              <a:defRPr sz="1000"/>
            </a:pPr>
            <a:r>
              <a:rPr lang="ja-JP" altLang="en-US" dirty="0">
                <a:solidFill>
                  <a:srgbClr val="0000FF"/>
                </a:solidFill>
                <a:latin typeface="ＭＳ Ｐゴシック"/>
                <a:ea typeface="ＭＳ Ｐゴシック"/>
              </a:rPr>
              <a:t> </a:t>
            </a:r>
            <a:r>
              <a:rPr lang="en-US" altLang="ja-JP" dirty="0">
                <a:solidFill>
                  <a:srgbClr val="0000FF"/>
                </a:solidFill>
                <a:latin typeface="ＭＳ Ｐゴシック"/>
                <a:ea typeface="ＭＳ Ｐゴシック"/>
              </a:rPr>
              <a:t>【</a:t>
            </a:r>
            <a:r>
              <a:rPr lang="ja-JP" altLang="en-US" dirty="0">
                <a:solidFill>
                  <a:srgbClr val="0000FF"/>
                </a:solidFill>
                <a:latin typeface="ＭＳ Ｐゴシック"/>
                <a:ea typeface="ＭＳ Ｐゴシック"/>
              </a:rPr>
              <a:t>例：株式会社→（株）、国立大学法人→（大）、学校法人→（学） </a:t>
            </a:r>
            <a:r>
              <a:rPr lang="en-US" altLang="ja-JP" dirty="0">
                <a:solidFill>
                  <a:srgbClr val="0000FF"/>
                </a:solidFill>
                <a:latin typeface="ＭＳ Ｐゴシック"/>
                <a:ea typeface="ＭＳ Ｐゴシック"/>
              </a:rPr>
              <a:t>】</a:t>
            </a:r>
          </a:p>
          <a:p>
            <a:pPr>
              <a:defRPr sz="1000"/>
            </a:pPr>
            <a:r>
              <a:rPr lang="ja-JP" altLang="en-US" dirty="0">
                <a:solidFill>
                  <a:srgbClr val="0000FF"/>
                </a:solidFill>
                <a:latin typeface="ＭＳ Ｐゴシック"/>
                <a:ea typeface="ＭＳ Ｐゴシック"/>
              </a:rPr>
              <a:t>日欧、日米共同研究の場合は、次ページの「６．外国の実施機関」に外国の実施機関の名称</a:t>
            </a:r>
            <a:r>
              <a:rPr lang="en-US" altLang="ja-JP" dirty="0">
                <a:solidFill>
                  <a:srgbClr val="0000FF"/>
                </a:solidFill>
                <a:latin typeface="ＭＳ Ｐゴシック"/>
                <a:ea typeface="ＭＳ Ｐゴシック"/>
              </a:rPr>
              <a:t>(</a:t>
            </a:r>
            <a:r>
              <a:rPr lang="ja-JP" altLang="en-US" dirty="0">
                <a:solidFill>
                  <a:srgbClr val="0000FF"/>
                </a:solidFill>
                <a:latin typeface="ＭＳ Ｐゴシック"/>
                <a:ea typeface="ＭＳ Ｐゴシック"/>
              </a:rPr>
              <a:t>国名</a:t>
            </a:r>
            <a:r>
              <a:rPr lang="en-US" altLang="ja-JP" dirty="0">
                <a:solidFill>
                  <a:srgbClr val="0000FF"/>
                </a:solidFill>
                <a:latin typeface="ＭＳ Ｐゴシック"/>
                <a:ea typeface="ＭＳ Ｐゴシック"/>
              </a:rPr>
              <a:t>)</a:t>
            </a:r>
            <a:r>
              <a:rPr lang="ja-JP" altLang="en-US" dirty="0">
                <a:solidFill>
                  <a:srgbClr val="0000FF"/>
                </a:solidFill>
                <a:latin typeface="ＭＳ Ｐゴシック"/>
                <a:ea typeface="ＭＳ Ｐゴシック"/>
              </a:rPr>
              <a:t>を記入してください。</a:t>
            </a:r>
          </a:p>
        </p:txBody>
      </p:sp>
      <p:sp>
        <p:nvSpPr>
          <p:cNvPr id="1008" name="AutoShape 2">
            <a:extLst>
              <a:ext uri="{FF2B5EF4-FFF2-40B4-BE49-F238E27FC236}">
                <a16:creationId xmlns:a16="http://schemas.microsoft.com/office/drawing/2014/main" id="{673C694C-4906-4392-8DF5-8ABB2E07E7AD}"/>
              </a:ext>
            </a:extLst>
          </p:cNvPr>
          <p:cNvSpPr>
            <a:spLocks noChangeArrowheads="1"/>
          </p:cNvSpPr>
          <p:nvPr/>
        </p:nvSpPr>
        <p:spPr bwMode="auto">
          <a:xfrm>
            <a:off x="4248216" y="1564941"/>
            <a:ext cx="1224136" cy="351891"/>
          </a:xfrm>
          <a:prstGeom prst="wedgeRectCallout">
            <a:avLst>
              <a:gd name="adj1" fmla="val -49364"/>
              <a:gd name="adj2" fmla="val -19957"/>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成果概要書の表記に合わせてください。</a:t>
            </a:r>
          </a:p>
        </p:txBody>
      </p:sp>
      <p:cxnSp>
        <p:nvCxnSpPr>
          <p:cNvPr id="1012" name="直線矢印コネクタ 1011">
            <a:extLst>
              <a:ext uri="{FF2B5EF4-FFF2-40B4-BE49-F238E27FC236}">
                <a16:creationId xmlns:a16="http://schemas.microsoft.com/office/drawing/2014/main" id="{9E3F78AF-CFFE-47AA-8309-63B261548B8C}"/>
              </a:ext>
            </a:extLst>
          </p:cNvPr>
          <p:cNvCxnSpPr>
            <a:cxnSpLocks/>
            <a:stCxn id="1014" idx="1"/>
          </p:cNvCxnSpPr>
          <p:nvPr/>
        </p:nvCxnSpPr>
        <p:spPr>
          <a:xfrm flipH="1" flipV="1">
            <a:off x="5369755" y="1115121"/>
            <a:ext cx="288031" cy="3414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16" name="直線矢印コネクタ 1015">
            <a:extLst>
              <a:ext uri="{FF2B5EF4-FFF2-40B4-BE49-F238E27FC236}">
                <a16:creationId xmlns:a16="http://schemas.microsoft.com/office/drawing/2014/main" id="{FEF43FE8-988C-4E47-89EF-10336C59554B}"/>
              </a:ext>
            </a:extLst>
          </p:cNvPr>
          <p:cNvCxnSpPr>
            <a:cxnSpLocks/>
            <a:stCxn id="1008" idx="1"/>
          </p:cNvCxnSpPr>
          <p:nvPr/>
        </p:nvCxnSpPr>
        <p:spPr>
          <a:xfrm flipH="1" flipV="1">
            <a:off x="3685658" y="1268760"/>
            <a:ext cx="562558" cy="47212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7" name="角丸四角形 1009">
            <a:extLst>
              <a:ext uri="{FF2B5EF4-FFF2-40B4-BE49-F238E27FC236}">
                <a16:creationId xmlns:a16="http://schemas.microsoft.com/office/drawing/2014/main" id="{AB42115B-E014-496B-9A12-62131EB43760}"/>
              </a:ext>
            </a:extLst>
          </p:cNvPr>
          <p:cNvSpPr/>
          <p:nvPr/>
        </p:nvSpPr>
        <p:spPr>
          <a:xfrm>
            <a:off x="200026" y="1151568"/>
            <a:ext cx="3523984" cy="175568"/>
          </a:xfrm>
          <a:prstGeom prst="roundRect">
            <a:avLst/>
          </a:prstGeom>
          <a:ln w="9525"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sp>
        <p:nvSpPr>
          <p:cNvPr id="1018" name="角丸四角形 1009">
            <a:extLst>
              <a:ext uri="{FF2B5EF4-FFF2-40B4-BE49-F238E27FC236}">
                <a16:creationId xmlns:a16="http://schemas.microsoft.com/office/drawing/2014/main" id="{80AA3FAB-03C8-4386-8192-80B1C8044A66}"/>
              </a:ext>
            </a:extLst>
          </p:cNvPr>
          <p:cNvSpPr/>
          <p:nvPr/>
        </p:nvSpPr>
        <p:spPr>
          <a:xfrm>
            <a:off x="212940" y="990252"/>
            <a:ext cx="5156815" cy="199935"/>
          </a:xfrm>
          <a:prstGeom prst="roundRect">
            <a:avLst/>
          </a:prstGeom>
          <a:ln w="9525"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sp>
        <p:nvSpPr>
          <p:cNvPr id="1019" name="角丸四角形 1009">
            <a:extLst>
              <a:ext uri="{FF2B5EF4-FFF2-40B4-BE49-F238E27FC236}">
                <a16:creationId xmlns:a16="http://schemas.microsoft.com/office/drawing/2014/main" id="{F1251D2F-2600-4EA9-9A98-36243AFFF605}"/>
              </a:ext>
            </a:extLst>
          </p:cNvPr>
          <p:cNvSpPr/>
          <p:nvPr/>
        </p:nvSpPr>
        <p:spPr>
          <a:xfrm>
            <a:off x="205419" y="1352094"/>
            <a:ext cx="6259750" cy="173923"/>
          </a:xfrm>
          <a:prstGeom prst="roundRect">
            <a:avLst/>
          </a:prstGeom>
          <a:ln w="9525"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cxnSp>
        <p:nvCxnSpPr>
          <p:cNvPr id="1020" name="直線矢印コネクタ 1019">
            <a:extLst>
              <a:ext uri="{FF2B5EF4-FFF2-40B4-BE49-F238E27FC236}">
                <a16:creationId xmlns:a16="http://schemas.microsoft.com/office/drawing/2014/main" id="{E6C1E803-F9DE-4265-97AD-8E6C6E8DEF6F}"/>
              </a:ext>
            </a:extLst>
          </p:cNvPr>
          <p:cNvCxnSpPr>
            <a:cxnSpLocks/>
            <a:stCxn id="1008" idx="1"/>
          </p:cNvCxnSpPr>
          <p:nvPr/>
        </p:nvCxnSpPr>
        <p:spPr>
          <a:xfrm flipH="1" flipV="1">
            <a:off x="3739306" y="1546324"/>
            <a:ext cx="508910" cy="194563"/>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4" name="AutoShape 2">
            <a:extLst>
              <a:ext uri="{FF2B5EF4-FFF2-40B4-BE49-F238E27FC236}">
                <a16:creationId xmlns:a16="http://schemas.microsoft.com/office/drawing/2014/main" id="{155E6476-1A3E-43E7-B9D5-BC9585797426}"/>
              </a:ext>
            </a:extLst>
          </p:cNvPr>
          <p:cNvSpPr>
            <a:spLocks noChangeArrowheads="1"/>
          </p:cNvSpPr>
          <p:nvPr/>
        </p:nvSpPr>
        <p:spPr bwMode="auto">
          <a:xfrm>
            <a:off x="5034930" y="2213013"/>
            <a:ext cx="3230438" cy="351891"/>
          </a:xfrm>
          <a:prstGeom prst="wedgeRectCallout">
            <a:avLst>
              <a:gd name="adj1" fmla="val -49364"/>
              <a:gd name="adj2" fmla="val -19957"/>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最終年度課題の場合、最終目標に</a:t>
            </a:r>
            <a:r>
              <a:rPr lang="ja-JP" altLang="en-US" sz="1100" i="0" u="none" strike="noStrike" baseline="0">
                <a:solidFill>
                  <a:srgbClr val="0000FF"/>
                </a:solidFill>
                <a:latin typeface="ＭＳ Ｐゴシック"/>
                <a:ea typeface="ＭＳ Ｐゴシック"/>
              </a:rPr>
              <a:t>対して、全研究</a:t>
            </a:r>
            <a:r>
              <a:rPr lang="ja-JP" altLang="en-US" sz="1100" i="0" u="none" strike="noStrike" baseline="0" dirty="0">
                <a:solidFill>
                  <a:srgbClr val="0000FF"/>
                </a:solidFill>
                <a:latin typeface="ＭＳ Ｐゴシック"/>
                <a:ea typeface="ＭＳ Ｐゴシック"/>
              </a:rPr>
              <a:t>期間を通して得られた最終成果について記入してください。</a:t>
            </a:r>
          </a:p>
        </p:txBody>
      </p:sp>
      <p:cxnSp>
        <p:nvCxnSpPr>
          <p:cNvPr id="1025" name="直線矢印コネクタ 1024">
            <a:extLst>
              <a:ext uri="{FF2B5EF4-FFF2-40B4-BE49-F238E27FC236}">
                <a16:creationId xmlns:a16="http://schemas.microsoft.com/office/drawing/2014/main" id="{1961F982-638F-4159-8295-C1F8B51AB587}"/>
              </a:ext>
            </a:extLst>
          </p:cNvPr>
          <p:cNvCxnSpPr>
            <a:cxnSpLocks/>
            <a:stCxn id="1024" idx="3"/>
          </p:cNvCxnSpPr>
          <p:nvPr/>
        </p:nvCxnSpPr>
        <p:spPr>
          <a:xfrm>
            <a:off x="8265368" y="2388959"/>
            <a:ext cx="358626" cy="46486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61" name="テキスト ボックス 288"/>
          <p:cNvSpPr txBox="1">
            <a:spLocks noChangeArrowheads="1"/>
          </p:cNvSpPr>
          <p:nvPr/>
        </p:nvSpPr>
        <p:spPr bwMode="auto">
          <a:xfrm>
            <a:off x="0" y="404664"/>
            <a:ext cx="48815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１．</a:t>
            </a:r>
            <a:r>
              <a:rPr lang="ja-JP" altLang="en-US" sz="1100" b="1" dirty="0"/>
              <a:t>研究課題・受託者・研究開発期間・研究開発予算</a:t>
            </a:r>
          </a:p>
        </p:txBody>
      </p:sp>
      <p:sp>
        <p:nvSpPr>
          <p:cNvPr id="1021" name="AutoShape 2">
            <a:extLst>
              <a:ext uri="{FF2B5EF4-FFF2-40B4-BE49-F238E27FC236}">
                <a16:creationId xmlns:a16="http://schemas.microsoft.com/office/drawing/2014/main" id="{F1EEFCFC-CCB8-45F4-8530-8A25D9C8C847}"/>
              </a:ext>
            </a:extLst>
          </p:cNvPr>
          <p:cNvSpPr>
            <a:spLocks noChangeArrowheads="1"/>
          </p:cNvSpPr>
          <p:nvPr/>
        </p:nvSpPr>
        <p:spPr bwMode="auto">
          <a:xfrm>
            <a:off x="6897217" y="476672"/>
            <a:ext cx="2880320" cy="185179"/>
          </a:xfrm>
          <a:prstGeom prst="wedgeRectCallout">
            <a:avLst>
              <a:gd name="adj1" fmla="val -24987"/>
              <a:gd name="adj2" fmla="val 43045"/>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最終年度課題の場合は</a:t>
            </a:r>
            <a:r>
              <a:rPr lang="ja-JP" altLang="en-US" sz="1100" b="1" i="0" u="none" strike="noStrike" baseline="0" dirty="0">
                <a:latin typeface="ＭＳ Ｐゴシック"/>
                <a:ea typeface="ＭＳ Ｐゴシック"/>
              </a:rPr>
              <a:t>成果展開</a:t>
            </a:r>
            <a:r>
              <a:rPr lang="ja-JP" altLang="en-US" sz="1100" i="0" u="none" strike="noStrike" baseline="0" dirty="0">
                <a:solidFill>
                  <a:srgbClr val="0000FF"/>
                </a:solidFill>
                <a:latin typeface="ＭＳ Ｐゴシック"/>
                <a:ea typeface="ＭＳ Ｐゴシック"/>
              </a:rPr>
              <a:t>としてください。</a:t>
            </a:r>
          </a:p>
        </p:txBody>
      </p:sp>
      <p:sp>
        <p:nvSpPr>
          <p:cNvPr id="2056" name="Rectangle 25"/>
          <p:cNvSpPr>
            <a:spLocks noChangeArrowheads="1"/>
          </p:cNvSpPr>
          <p:nvPr/>
        </p:nvSpPr>
        <p:spPr bwMode="auto">
          <a:xfrm>
            <a:off x="0" y="332656"/>
            <a:ext cx="9906000" cy="71438"/>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latin typeface="Arial" charset="0"/>
            </a:endParaRPr>
          </a:p>
        </p:txBody>
      </p:sp>
      <p:cxnSp>
        <p:nvCxnSpPr>
          <p:cNvPr id="1023" name="直線矢印コネクタ 1022">
            <a:extLst>
              <a:ext uri="{FF2B5EF4-FFF2-40B4-BE49-F238E27FC236}">
                <a16:creationId xmlns:a16="http://schemas.microsoft.com/office/drawing/2014/main" id="{1F0E39FE-5306-4138-A6DC-C90968F2C0B4}"/>
              </a:ext>
            </a:extLst>
          </p:cNvPr>
          <p:cNvCxnSpPr>
            <a:cxnSpLocks/>
            <a:stCxn id="1021" idx="0"/>
          </p:cNvCxnSpPr>
          <p:nvPr/>
        </p:nvCxnSpPr>
        <p:spPr>
          <a:xfrm flipH="1" flipV="1">
            <a:off x="8193361" y="332656"/>
            <a:ext cx="144016" cy="14401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5" name="AutoShape 2">
            <a:extLst>
              <a:ext uri="{FF2B5EF4-FFF2-40B4-BE49-F238E27FC236}">
                <a16:creationId xmlns:a16="http://schemas.microsoft.com/office/drawing/2014/main" id="{934246F6-0775-4EF0-A8E6-D89597457A8E}"/>
              </a:ext>
            </a:extLst>
          </p:cNvPr>
          <p:cNvSpPr>
            <a:spLocks noChangeArrowheads="1"/>
          </p:cNvSpPr>
          <p:nvPr/>
        </p:nvSpPr>
        <p:spPr bwMode="auto">
          <a:xfrm>
            <a:off x="3436573" y="404664"/>
            <a:ext cx="3028596" cy="185179"/>
          </a:xfrm>
          <a:prstGeom prst="wedgeRectCallout">
            <a:avLst>
              <a:gd name="adj1" fmla="val -24987"/>
              <a:gd name="adj2" fmla="val 43045"/>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次年度継続課題の場合は</a:t>
            </a:r>
            <a:r>
              <a:rPr lang="ja-JP" altLang="en-US" sz="1100" b="1" i="0" u="none" strike="noStrike" baseline="0" dirty="0">
                <a:latin typeface="ＭＳ Ｐゴシック"/>
                <a:ea typeface="ＭＳ Ｐゴシック"/>
              </a:rPr>
              <a:t>研究計画</a:t>
            </a:r>
            <a:r>
              <a:rPr lang="ja-JP" altLang="en-US" sz="1100" i="0" u="none" strike="noStrike" baseline="0" dirty="0">
                <a:solidFill>
                  <a:srgbClr val="0000FF"/>
                </a:solidFill>
                <a:latin typeface="ＭＳ Ｐゴシック"/>
                <a:ea typeface="ＭＳ Ｐゴシック"/>
              </a:rPr>
              <a:t>としてください。</a:t>
            </a:r>
          </a:p>
        </p:txBody>
      </p:sp>
      <p:cxnSp>
        <p:nvCxnSpPr>
          <p:cNvPr id="1022" name="直線矢印コネクタ 1021">
            <a:extLst>
              <a:ext uri="{FF2B5EF4-FFF2-40B4-BE49-F238E27FC236}">
                <a16:creationId xmlns:a16="http://schemas.microsoft.com/office/drawing/2014/main" id="{2C03CE61-4A90-4B7E-B93C-483B57125860}"/>
              </a:ext>
            </a:extLst>
          </p:cNvPr>
          <p:cNvCxnSpPr>
            <a:cxnSpLocks/>
            <a:stCxn id="1015" idx="3"/>
          </p:cNvCxnSpPr>
          <p:nvPr/>
        </p:nvCxnSpPr>
        <p:spPr>
          <a:xfrm flipV="1">
            <a:off x="6465169" y="260648"/>
            <a:ext cx="432048" cy="236606"/>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テキスト ボックス 2"/>
          <p:cNvSpPr txBox="1"/>
          <p:nvPr/>
        </p:nvSpPr>
        <p:spPr>
          <a:xfrm>
            <a:off x="8553400" y="75156"/>
            <a:ext cx="1357368" cy="261610"/>
          </a:xfrm>
          <a:prstGeom prst="rect">
            <a:avLst/>
          </a:prstGeom>
          <a:noFill/>
        </p:spPr>
        <p:txBody>
          <a:bodyPr wrap="square" rtlCol="0">
            <a:spAutoFit/>
          </a:bodyPr>
          <a:lstStyle/>
          <a:p>
            <a:r>
              <a:rPr kumimoji="1" lang="ja-JP" altLang="en-US" sz="1100" dirty="0">
                <a:latin typeface="+mn-ea"/>
                <a:ea typeface="+mn-ea"/>
              </a:rPr>
              <a:t>採択番号：</a:t>
            </a:r>
            <a:r>
              <a:rPr kumimoji="1" lang="en-US" altLang="ja-JP" sz="1100" dirty="0">
                <a:solidFill>
                  <a:srgbClr val="FF0000"/>
                </a:solidFill>
                <a:latin typeface="+mn-ea"/>
                <a:ea typeface="+mn-ea"/>
              </a:rPr>
              <a:t>345A02</a:t>
            </a:r>
            <a:endParaRPr lang="en-US" altLang="ja-JP" sz="1100" dirty="0">
              <a:solidFill>
                <a:srgbClr val="FF0000"/>
              </a:solidFill>
              <a:latin typeface="+mn-ea"/>
              <a:ea typeface="+mn-ea"/>
            </a:endParaRPr>
          </a:p>
        </p:txBody>
      </p:sp>
      <p:sp>
        <p:nvSpPr>
          <p:cNvPr id="2053" name="Rectangle 6"/>
          <p:cNvSpPr>
            <a:spLocks noChangeArrowheads="1"/>
          </p:cNvSpPr>
          <p:nvPr/>
        </p:nvSpPr>
        <p:spPr bwMode="auto">
          <a:xfrm>
            <a:off x="4768" y="-10687"/>
            <a:ext cx="9906000"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lnSpc>
                <a:spcPct val="95000"/>
              </a:lnSpc>
              <a:spcBef>
                <a:spcPct val="0"/>
              </a:spcBef>
              <a:buFontTx/>
              <a:buNone/>
            </a:pPr>
            <a:r>
              <a:rPr lang="ja-JP" altLang="en-US" sz="2000" b="1" dirty="0">
                <a:latin typeface="ＭＳ Ｐゴシック" charset="-128"/>
              </a:rPr>
              <a:t>　　  令和</a:t>
            </a:r>
            <a:r>
              <a:rPr lang="en-US" altLang="ja-JP" sz="2000" b="1" dirty="0">
                <a:solidFill>
                  <a:srgbClr val="FF0000"/>
                </a:solidFill>
                <a:latin typeface="ＭＳ Ｐゴシック" charset="-128"/>
              </a:rPr>
              <a:t>X</a:t>
            </a:r>
            <a:r>
              <a:rPr lang="ja-JP" altLang="en-US" sz="2000" b="1" dirty="0">
                <a:latin typeface="ＭＳ Ｐゴシック" charset="-128"/>
              </a:rPr>
              <a:t>年度研究開発成果概要図</a:t>
            </a:r>
            <a:r>
              <a:rPr lang="ja-JP" altLang="en-US" sz="1400" b="1" dirty="0">
                <a:latin typeface="ＭＳ Ｐゴシック" charset="-128"/>
              </a:rPr>
              <a:t>（目標・成果と今後の</a:t>
            </a:r>
            <a:r>
              <a:rPr lang="ja-JP" altLang="en-US" sz="1400" b="1" dirty="0">
                <a:solidFill>
                  <a:srgbClr val="FF0000"/>
                </a:solidFill>
                <a:latin typeface="ＭＳ Ｐゴシック" charset="-128"/>
              </a:rPr>
              <a:t>研究計画</a:t>
            </a:r>
            <a:r>
              <a:rPr lang="ja-JP" altLang="en-US" sz="1000" b="1" dirty="0">
                <a:solidFill>
                  <a:srgbClr val="0000FF"/>
                </a:solidFill>
                <a:latin typeface="ＭＳ Ｐゴシック" charset="-128"/>
              </a:rPr>
              <a:t>または</a:t>
            </a:r>
            <a:r>
              <a:rPr lang="ja-JP" altLang="en-US" sz="1400" b="1" dirty="0">
                <a:solidFill>
                  <a:srgbClr val="FF0000"/>
                </a:solidFill>
                <a:latin typeface="ＭＳ Ｐゴシック" charset="-128"/>
              </a:rPr>
              <a:t>成果展開</a:t>
            </a:r>
            <a:r>
              <a:rPr lang="ja-JP" altLang="en-US" sz="1400" b="1" dirty="0">
                <a:latin typeface="ＭＳ Ｐゴシック" charset="-128"/>
              </a:rPr>
              <a:t>）</a:t>
            </a:r>
            <a:endParaRPr lang="en-US" altLang="ja-JP" sz="1400" b="1" dirty="0">
              <a:latin typeface="ＭＳ Ｐゴシック" charset="-128"/>
            </a:endParaRPr>
          </a:p>
        </p:txBody>
      </p:sp>
      <p:sp>
        <p:nvSpPr>
          <p:cNvPr id="604" name="テキスト ボックス 603">
            <a:extLst>
              <a:ext uri="{FF2B5EF4-FFF2-40B4-BE49-F238E27FC236}">
                <a16:creationId xmlns:a16="http://schemas.microsoft.com/office/drawing/2014/main" id="{013ADD6C-F28E-494B-B875-B8C5EED19078}"/>
              </a:ext>
            </a:extLst>
          </p:cNvPr>
          <p:cNvSpPr txBox="1"/>
          <p:nvPr/>
        </p:nvSpPr>
        <p:spPr>
          <a:xfrm>
            <a:off x="3498" y="3974"/>
            <a:ext cx="1875408" cy="184666"/>
          </a:xfrm>
          <a:prstGeom prst="rect">
            <a:avLst/>
          </a:prstGeom>
          <a:noFill/>
        </p:spPr>
        <p:txBody>
          <a:bodyPr wrap="square" lIns="0" tIns="0" rIns="0" bIns="0">
            <a:spAutoFit/>
          </a:bodyPr>
          <a:lstStyle/>
          <a:p>
            <a:pPr>
              <a:defRPr/>
            </a:pPr>
            <a:r>
              <a:rPr lang="ja-JP" altLang="en-US" sz="1200" dirty="0">
                <a:latin typeface="+mn-ea"/>
                <a:ea typeface="+mn-ea"/>
              </a:rPr>
              <a:t>様式</a:t>
            </a:r>
            <a:r>
              <a:rPr lang="en-US" altLang="ja-JP" sz="1200" dirty="0">
                <a:latin typeface="+mn-ea"/>
                <a:ea typeface="+mn-ea"/>
              </a:rPr>
              <a:t>1-4-3 (2025-1)</a:t>
            </a:r>
            <a:endParaRPr lang="ja-JP" altLang="en-US" sz="1200" dirty="0">
              <a:latin typeface="+mn-ea"/>
              <a:ea typeface="+mn-ea"/>
            </a:endParaRPr>
          </a:p>
        </p:txBody>
      </p:sp>
      <p:sp>
        <p:nvSpPr>
          <p:cNvPr id="5" name="吹き出し: 四角形 4">
            <a:extLst>
              <a:ext uri="{FF2B5EF4-FFF2-40B4-BE49-F238E27FC236}">
                <a16:creationId xmlns:a16="http://schemas.microsoft.com/office/drawing/2014/main" id="{48E4FB3A-8D78-3D35-547A-CF54F9F4C049}"/>
              </a:ext>
            </a:extLst>
          </p:cNvPr>
          <p:cNvSpPr/>
          <p:nvPr/>
        </p:nvSpPr>
        <p:spPr>
          <a:xfrm>
            <a:off x="2412429" y="381275"/>
            <a:ext cx="524347" cy="167405"/>
          </a:xfrm>
          <a:prstGeom prst="wedgeRectCallout">
            <a:avLst>
              <a:gd name="adj1" fmla="val -43863"/>
              <a:gd name="adj2" fmla="val -119455"/>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000" dirty="0">
                <a:solidFill>
                  <a:schemeClr val="tx1"/>
                </a:solidFill>
              </a:rPr>
              <a:t>半角</a:t>
            </a:r>
          </a:p>
        </p:txBody>
      </p:sp>
      <p:sp>
        <p:nvSpPr>
          <p:cNvPr id="6" name="吹き出し: 四角形 5">
            <a:extLst>
              <a:ext uri="{FF2B5EF4-FFF2-40B4-BE49-F238E27FC236}">
                <a16:creationId xmlns:a16="http://schemas.microsoft.com/office/drawing/2014/main" id="{E1D3765B-1919-B7AF-6D5F-9F14B65FBBE7}"/>
              </a:ext>
            </a:extLst>
          </p:cNvPr>
          <p:cNvSpPr/>
          <p:nvPr/>
        </p:nvSpPr>
        <p:spPr>
          <a:xfrm>
            <a:off x="8605117" y="274429"/>
            <a:ext cx="524347" cy="202243"/>
          </a:xfrm>
          <a:prstGeom prst="wedgeRectCallout">
            <a:avLst>
              <a:gd name="adj1" fmla="val 80555"/>
              <a:gd name="adj2" fmla="val -39045"/>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000" dirty="0">
                <a:solidFill>
                  <a:schemeClr val="tx1"/>
                </a:solidFill>
              </a:rPr>
              <a:t>半角</a:t>
            </a:r>
          </a:p>
        </p:txBody>
      </p:sp>
      <p:sp>
        <p:nvSpPr>
          <p:cNvPr id="7" name="四角形: 角を丸くする 6">
            <a:extLst>
              <a:ext uri="{FF2B5EF4-FFF2-40B4-BE49-F238E27FC236}">
                <a16:creationId xmlns:a16="http://schemas.microsoft.com/office/drawing/2014/main" id="{73BE3E55-F345-B930-1461-2B6E4B45DCDC}"/>
              </a:ext>
            </a:extLst>
          </p:cNvPr>
          <p:cNvSpPr/>
          <p:nvPr/>
        </p:nvSpPr>
        <p:spPr>
          <a:xfrm>
            <a:off x="1332828" y="620688"/>
            <a:ext cx="4336722" cy="915314"/>
          </a:xfrm>
          <a:prstGeom prst="roundRect">
            <a:avLst/>
          </a:prstGeom>
          <a:ln w="19050"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sp>
        <p:nvSpPr>
          <p:cNvPr id="8" name="吹き出し: 四角形 7">
            <a:extLst>
              <a:ext uri="{FF2B5EF4-FFF2-40B4-BE49-F238E27FC236}">
                <a16:creationId xmlns:a16="http://schemas.microsoft.com/office/drawing/2014/main" id="{A4A4F3F9-6D76-436D-1F72-A94F8B6B3B67}"/>
              </a:ext>
            </a:extLst>
          </p:cNvPr>
          <p:cNvSpPr/>
          <p:nvPr/>
        </p:nvSpPr>
        <p:spPr>
          <a:xfrm>
            <a:off x="1129516" y="1587032"/>
            <a:ext cx="2231213" cy="330044"/>
          </a:xfrm>
          <a:prstGeom prst="wedgeRectCallout">
            <a:avLst>
              <a:gd name="adj1" fmla="val 63509"/>
              <a:gd name="adj2" fmla="val -58173"/>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000" dirty="0">
                <a:solidFill>
                  <a:schemeClr val="tx1"/>
                </a:solidFill>
              </a:rPr>
              <a:t>固有名詞を除き数値は全て半角</a:t>
            </a:r>
            <a:endParaRPr kumimoji="1" lang="en-US" altLang="ja-JP" sz="1000" dirty="0">
              <a:solidFill>
                <a:schemeClr val="tx1"/>
              </a:solidFill>
            </a:endParaRPr>
          </a:p>
          <a:p>
            <a:pPr algn="ctr"/>
            <a:r>
              <a:rPr lang="ja-JP" altLang="en-US" sz="1000" dirty="0"/>
              <a:t>また数値前後にスペースは入れない</a:t>
            </a:r>
            <a:endParaRPr kumimoji="1" lang="ja-JP" altLang="en-US" sz="1000" dirty="0">
              <a:solidFill>
                <a:schemeClr val="tx1"/>
              </a:solidFill>
            </a:endParaRPr>
          </a:p>
        </p:txBody>
      </p:sp>
    </p:spTree>
    <p:extLst>
      <p:ext uri="{BB962C8B-B14F-4D97-AF65-F5344CB8AC3E}">
        <p14:creationId xmlns:p14="http://schemas.microsoft.com/office/powerpoint/2010/main" val="3758725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15925" y="548680"/>
            <a:ext cx="9055100" cy="3303009"/>
          </a:xfrm>
          <a:prstGeom prst="roundRect">
            <a:avLst>
              <a:gd name="adj" fmla="val 7802"/>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FFFF"/>
              </a:solidFill>
            </a:endParaRPr>
          </a:p>
        </p:txBody>
      </p:sp>
      <p:sp>
        <p:nvSpPr>
          <p:cNvPr id="5124" name="テキスト ボックス 13"/>
          <p:cNvSpPr txBox="1">
            <a:spLocks noChangeArrowheads="1"/>
          </p:cNvSpPr>
          <p:nvPr/>
        </p:nvSpPr>
        <p:spPr bwMode="auto">
          <a:xfrm>
            <a:off x="0" y="285750"/>
            <a:ext cx="858996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100" b="1" dirty="0">
                <a:latin typeface="ＭＳ ゴシック" panose="020B0609070205080204" pitchFamily="49" charset="-128"/>
                <a:ea typeface="ＭＳ ゴシック" panose="020B0609070205080204" pitchFamily="49" charset="-128"/>
              </a:rPr>
              <a:t>４．</a:t>
            </a:r>
            <a:r>
              <a:rPr lang="ja-JP" altLang="en-US" sz="1100" b="1" dirty="0"/>
              <a:t>特許出願、論文発表等、及びトピックス</a:t>
            </a:r>
            <a:endParaRPr lang="ja-JP" altLang="en-US" sz="1800" b="1" dirty="0"/>
          </a:p>
        </p:txBody>
      </p:sp>
      <p:sp>
        <p:nvSpPr>
          <p:cNvPr id="5128" name="Text Box 1102"/>
          <p:cNvSpPr txBox="1">
            <a:spLocks noChangeArrowheads="1"/>
          </p:cNvSpPr>
          <p:nvPr/>
        </p:nvSpPr>
        <p:spPr bwMode="auto">
          <a:xfrm>
            <a:off x="8826053" y="100435"/>
            <a:ext cx="879475" cy="376237"/>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800">
                <a:solidFill>
                  <a:srgbClr val="FF0000"/>
                </a:solidFill>
                <a:latin typeface="Arial" charset="0"/>
              </a:rPr>
              <a:t>記入例</a:t>
            </a:r>
          </a:p>
        </p:txBody>
      </p:sp>
      <p:sp>
        <p:nvSpPr>
          <p:cNvPr id="5129" name="Rectangle 6"/>
          <p:cNvSpPr>
            <a:spLocks noChangeArrowheads="1"/>
          </p:cNvSpPr>
          <p:nvPr/>
        </p:nvSpPr>
        <p:spPr bwMode="auto">
          <a:xfrm>
            <a:off x="9545638" y="6524625"/>
            <a:ext cx="36036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r>
              <a:rPr lang="en-US" altLang="ja-JP" sz="1400" dirty="0">
                <a:latin typeface="HG丸ｺﾞｼｯｸM-PRO" pitchFamily="50" charset="-128"/>
                <a:ea typeface="HG丸ｺﾞｼｯｸM-PRO" pitchFamily="50" charset="-128"/>
              </a:rPr>
              <a:t>2</a:t>
            </a:r>
          </a:p>
        </p:txBody>
      </p:sp>
      <p:sp>
        <p:nvSpPr>
          <p:cNvPr id="13" name="テキスト ボックス 12"/>
          <p:cNvSpPr txBox="1"/>
          <p:nvPr/>
        </p:nvSpPr>
        <p:spPr>
          <a:xfrm>
            <a:off x="272479" y="5428381"/>
            <a:ext cx="9198545" cy="138499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fontAlgn="auto">
              <a:spcBef>
                <a:spcPts val="0"/>
              </a:spcBef>
              <a:spcAft>
                <a:spcPts val="0"/>
              </a:spcAft>
              <a:defRPr/>
            </a:pPr>
            <a:r>
              <a:rPr lang="en-US" altLang="ja-JP" sz="1050" b="1" dirty="0">
                <a:solidFill>
                  <a:srgbClr val="FF0000"/>
                </a:solidFill>
                <a:latin typeface="+mn-ea"/>
              </a:rPr>
              <a:t>※</a:t>
            </a:r>
            <a:r>
              <a:rPr lang="ja-JP" altLang="en-US" sz="1050" b="1" dirty="0">
                <a:solidFill>
                  <a:srgbClr val="FF0000"/>
                </a:solidFill>
                <a:latin typeface="+mn-ea"/>
              </a:rPr>
              <a:t>ご注意</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１　当該資料（成果概要図）は、研究開発の紹介として、</a:t>
            </a:r>
            <a:r>
              <a:rPr lang="en-US" altLang="ja-JP" sz="1050" b="1" dirty="0">
                <a:solidFill>
                  <a:srgbClr val="FF0000"/>
                </a:solidFill>
                <a:latin typeface="+mn-ea"/>
              </a:rPr>
              <a:t>Web</a:t>
            </a:r>
            <a:r>
              <a:rPr lang="ja-JP" altLang="en-US" sz="1050" b="1" dirty="0">
                <a:solidFill>
                  <a:srgbClr val="FF0000"/>
                </a:solidFill>
                <a:latin typeface="+mn-ea"/>
              </a:rPr>
              <a:t>等で公表される資料となります。</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２　当該資料は、評価の委員や</a:t>
            </a:r>
            <a:r>
              <a:rPr lang="en-US" altLang="ja-JP" sz="1050" b="1" dirty="0">
                <a:solidFill>
                  <a:srgbClr val="FF0000"/>
                </a:solidFill>
                <a:latin typeface="+mn-ea"/>
              </a:rPr>
              <a:t>NICT</a:t>
            </a:r>
            <a:r>
              <a:rPr lang="ja-JP" altLang="en-US" sz="1050" b="1" dirty="0">
                <a:solidFill>
                  <a:srgbClr val="FF0000"/>
                </a:solidFill>
                <a:latin typeface="+mn-ea"/>
              </a:rPr>
              <a:t>関係者が確認するほか、</a:t>
            </a:r>
            <a:r>
              <a:rPr lang="en-US" altLang="ja-JP" sz="1050" b="1" dirty="0">
                <a:solidFill>
                  <a:srgbClr val="FF0000"/>
                </a:solidFill>
                <a:latin typeface="+mn-ea"/>
              </a:rPr>
              <a:t>NICT</a:t>
            </a:r>
            <a:r>
              <a:rPr lang="ja-JP" altLang="en-US" sz="1050" b="1" dirty="0">
                <a:solidFill>
                  <a:srgbClr val="FF0000"/>
                </a:solidFill>
                <a:latin typeface="+mn-ea"/>
              </a:rPr>
              <a:t>ホームページに掲載しますので、本記入例のように図や絵を用いわかりやすく簡潔に</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　　（</a:t>
            </a:r>
            <a:r>
              <a:rPr lang="en-US" altLang="ja-JP" sz="1050" b="1" dirty="0">
                <a:solidFill>
                  <a:srgbClr val="FF0000"/>
                </a:solidFill>
                <a:latin typeface="+mn-ea"/>
              </a:rPr>
              <a:t>3</a:t>
            </a:r>
            <a:r>
              <a:rPr lang="ja-JP" altLang="en-US" sz="1050" b="1" dirty="0">
                <a:solidFill>
                  <a:srgbClr val="FF0000"/>
                </a:solidFill>
                <a:latin typeface="+mn-ea"/>
              </a:rPr>
              <a:t>ページ程度、最大</a:t>
            </a:r>
            <a:r>
              <a:rPr lang="en-US" altLang="ja-JP" sz="1050" b="1" dirty="0">
                <a:solidFill>
                  <a:srgbClr val="FF0000"/>
                </a:solidFill>
                <a:latin typeface="+mn-ea"/>
              </a:rPr>
              <a:t>5</a:t>
            </a:r>
            <a:r>
              <a:rPr lang="ja-JP" altLang="en-US" sz="1050" b="1" dirty="0">
                <a:solidFill>
                  <a:srgbClr val="FF0000"/>
                </a:solidFill>
                <a:latin typeface="+mn-ea"/>
              </a:rPr>
              <a:t>ページ）記入してください。</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　　成果内容が分かりやすいように、できるようになったこと、できなかったこと、その理由などを簡潔に記載するようにしてください。</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３　既存の著作物等を利用する場合は、著作権者の許諾を得るか、出典を明記した引用（公正な慣行に合致した正当な範囲内）としてください。</a:t>
            </a:r>
            <a:endParaRPr lang="en-US" altLang="ja-JP" sz="1050" b="1" dirty="0">
              <a:solidFill>
                <a:srgbClr val="FF0000"/>
              </a:solidFill>
              <a:latin typeface="+mn-ea"/>
            </a:endParaRPr>
          </a:p>
          <a:p>
            <a:pPr fontAlgn="auto">
              <a:spcBef>
                <a:spcPts val="0"/>
              </a:spcBef>
              <a:spcAft>
                <a:spcPts val="0"/>
              </a:spcAft>
              <a:defRPr/>
            </a:pPr>
            <a:r>
              <a:rPr lang="ja-JP" altLang="en-US" sz="1050" b="1" dirty="0">
                <a:solidFill>
                  <a:srgbClr val="FF0000"/>
                </a:solidFill>
                <a:latin typeface="+mn-ea"/>
              </a:rPr>
              <a:t>４　著作権を保有していない論文等、新聞雑誌の記事、</a:t>
            </a:r>
            <a:r>
              <a:rPr lang="en-US" altLang="ja-JP" sz="1050" b="1" dirty="0">
                <a:solidFill>
                  <a:srgbClr val="FF0000"/>
                </a:solidFill>
                <a:latin typeface="+mn-ea"/>
              </a:rPr>
              <a:t>Web</a:t>
            </a:r>
            <a:r>
              <a:rPr lang="ja-JP" altLang="en-US" sz="1050" b="1" dirty="0">
                <a:solidFill>
                  <a:srgbClr val="FF0000"/>
                </a:solidFill>
                <a:latin typeface="+mn-ea"/>
              </a:rPr>
              <a:t>ページの写しや地図などは掲載しないでください。必要な場合は、参照先の</a:t>
            </a:r>
            <a:r>
              <a:rPr lang="en-US" altLang="ja-JP" sz="1050" b="1" dirty="0">
                <a:solidFill>
                  <a:srgbClr val="FF0000"/>
                </a:solidFill>
                <a:latin typeface="+mn-ea"/>
              </a:rPr>
              <a:t>URL</a:t>
            </a:r>
            <a:r>
              <a:rPr lang="ja-JP" altLang="en-US" sz="1050" b="1" dirty="0">
                <a:solidFill>
                  <a:srgbClr val="FF0000"/>
                </a:solidFill>
                <a:latin typeface="+mn-ea"/>
              </a:rPr>
              <a:t>等を記入してください。</a:t>
            </a:r>
          </a:p>
          <a:p>
            <a:pPr fontAlgn="auto">
              <a:spcBef>
                <a:spcPts val="0"/>
              </a:spcBef>
              <a:spcAft>
                <a:spcPts val="0"/>
              </a:spcAft>
              <a:defRPr/>
            </a:pPr>
            <a:r>
              <a:rPr lang="ja-JP" altLang="en-US" sz="1050" b="1" dirty="0">
                <a:solidFill>
                  <a:srgbClr val="FF0000"/>
                </a:solidFill>
                <a:latin typeface="+mn-ea"/>
              </a:rPr>
              <a:t>５　秘匿すべき技術情報（ノウハウ）に関わる事項については、ＮＩＣＴにご相談ください。</a:t>
            </a:r>
          </a:p>
        </p:txBody>
      </p:sp>
      <p:sp>
        <p:nvSpPr>
          <p:cNvPr id="3113" name="テキスト ボックス 22"/>
          <p:cNvSpPr txBox="1">
            <a:spLocks noChangeArrowheads="1"/>
          </p:cNvSpPr>
          <p:nvPr/>
        </p:nvSpPr>
        <p:spPr bwMode="auto">
          <a:xfrm>
            <a:off x="517525" y="1556768"/>
            <a:ext cx="8899525"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defRPr/>
            </a:pPr>
            <a:r>
              <a:rPr lang="ja-JP" altLang="en-US" sz="900" dirty="0">
                <a:solidFill>
                  <a:srgbClr val="0000FF"/>
                </a:solidFill>
              </a:rPr>
              <a:t>特許出願件数は様式</a:t>
            </a:r>
            <a:r>
              <a:rPr lang="en-US" altLang="ja-JP" sz="900">
                <a:solidFill>
                  <a:srgbClr val="0000FF"/>
                </a:solidFill>
              </a:rPr>
              <a:t>2-7</a:t>
            </a:r>
            <a:r>
              <a:rPr lang="ja-JP" altLang="en-US" sz="900">
                <a:solidFill>
                  <a:srgbClr val="0000FF"/>
                </a:solidFill>
              </a:rPr>
              <a:t>産業</a:t>
            </a:r>
            <a:r>
              <a:rPr lang="ja-JP" altLang="en-US" sz="900" dirty="0">
                <a:solidFill>
                  <a:srgbClr val="0000FF"/>
                </a:solidFill>
              </a:rPr>
              <a:t>財産権出願一覧表の件数を、また、外部発表等の件数は様式</a:t>
            </a:r>
            <a:r>
              <a:rPr lang="en-US" altLang="ja-JP" sz="900" dirty="0">
                <a:solidFill>
                  <a:srgbClr val="0000FF"/>
                </a:solidFill>
              </a:rPr>
              <a:t>2-6</a:t>
            </a:r>
            <a:r>
              <a:rPr lang="ja-JP" altLang="en-US" sz="900" dirty="0">
                <a:solidFill>
                  <a:srgbClr val="0000FF"/>
                </a:solidFill>
              </a:rPr>
              <a:t>外部発表一覧表の</a:t>
            </a:r>
            <a:r>
              <a:rPr lang="en-US" altLang="ja-JP" sz="900" dirty="0">
                <a:solidFill>
                  <a:srgbClr val="0000FF"/>
                </a:solidFill>
              </a:rPr>
              <a:t>【</a:t>
            </a:r>
            <a:r>
              <a:rPr lang="ja-JP" altLang="en-US" sz="900" dirty="0">
                <a:solidFill>
                  <a:srgbClr val="0000FF"/>
                </a:solidFill>
              </a:rPr>
              <a:t>集計</a:t>
            </a:r>
            <a:r>
              <a:rPr lang="en-US" altLang="ja-JP" sz="900" dirty="0">
                <a:solidFill>
                  <a:srgbClr val="0000FF"/>
                </a:solidFill>
              </a:rPr>
              <a:t>】</a:t>
            </a:r>
            <a:r>
              <a:rPr lang="ja-JP" altLang="en-US" sz="900" dirty="0">
                <a:solidFill>
                  <a:srgbClr val="0000FF"/>
                </a:solidFill>
              </a:rPr>
              <a:t>シートに集約されていますので、その件数を転記してください。</a:t>
            </a:r>
          </a:p>
        </p:txBody>
      </p:sp>
      <p:sp>
        <p:nvSpPr>
          <p:cNvPr id="5162" name="Text Box 1123"/>
          <p:cNvSpPr txBox="1">
            <a:spLocks noChangeArrowheads="1"/>
          </p:cNvSpPr>
          <p:nvPr/>
        </p:nvSpPr>
        <p:spPr bwMode="auto">
          <a:xfrm>
            <a:off x="6033120" y="1382714"/>
            <a:ext cx="3096344"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36000" rIns="0">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en-US" altLang="ja-JP" sz="1000" b="1" dirty="0"/>
              <a:t>※</a:t>
            </a:r>
            <a:r>
              <a:rPr lang="ja-JP" altLang="en-US" sz="1000" b="1" dirty="0"/>
              <a:t>成果数は</a:t>
            </a:r>
            <a:r>
              <a:rPr lang="ja-JP" altLang="en-US" sz="1000" b="1" dirty="0">
                <a:latin typeface="Arial" charset="0"/>
              </a:rPr>
              <a:t>累計件数、（　）内は当該年度の件数です。</a:t>
            </a:r>
          </a:p>
        </p:txBody>
      </p:sp>
      <p:sp>
        <p:nvSpPr>
          <p:cNvPr id="18" name="テキスト ボックス 18"/>
          <p:cNvSpPr txBox="1">
            <a:spLocks noChangeArrowheads="1"/>
          </p:cNvSpPr>
          <p:nvPr/>
        </p:nvSpPr>
        <p:spPr bwMode="auto">
          <a:xfrm>
            <a:off x="0" y="3913425"/>
            <a:ext cx="9545638" cy="938719"/>
          </a:xfrm>
          <a:prstGeom prst="rect">
            <a:avLst/>
          </a:prstGeom>
          <a:noFill/>
          <a:ln w="9525">
            <a:noFill/>
            <a:miter lim="800000"/>
            <a:headEnd/>
            <a:tailEnd/>
          </a:ln>
        </p:spPr>
        <p:txBody>
          <a:bodyPr wrap="square">
            <a:spAutoFit/>
          </a:bodyPr>
          <a:lstStyle/>
          <a:p>
            <a:pPr>
              <a:defRPr/>
            </a:pPr>
            <a:r>
              <a:rPr lang="ja-JP" altLang="en-US" sz="1100" b="1" dirty="0">
                <a:solidFill>
                  <a:srgbClr val="FF0000"/>
                </a:solidFill>
                <a:latin typeface="ＭＳ ゴシック" panose="020B0609070205080204" pitchFamily="49" charset="-128"/>
                <a:ea typeface="ＭＳ ゴシック" panose="020B0609070205080204" pitchFamily="49" charset="-128"/>
              </a:rPr>
              <a:t>５．</a:t>
            </a:r>
            <a:r>
              <a:rPr lang="ja-JP" altLang="en-US" sz="1100" b="1" dirty="0">
                <a:solidFill>
                  <a:srgbClr val="FF0000"/>
                </a:solidFill>
                <a:latin typeface="Calibri" pitchFamily="34" charset="0"/>
              </a:rPr>
              <a:t>今後の研究開発計画</a:t>
            </a:r>
            <a:endParaRPr lang="en-US" altLang="ja-JP" sz="1100" b="1" dirty="0">
              <a:solidFill>
                <a:srgbClr val="FF0000"/>
              </a:solidFill>
              <a:latin typeface="Calibri" pitchFamily="34" charset="0"/>
            </a:endParaRPr>
          </a:p>
          <a:p>
            <a:pPr>
              <a:defRPr/>
            </a:pPr>
            <a:r>
              <a:rPr lang="ja-JP" altLang="en-US" sz="1100" b="1" dirty="0">
                <a:solidFill>
                  <a:schemeClr val="accent3">
                    <a:lumMod val="75000"/>
                  </a:schemeClr>
                </a:solidFill>
              </a:rPr>
              <a:t>　　</a:t>
            </a:r>
            <a:r>
              <a:rPr lang="ja-JP" altLang="en-US" sz="1100" dirty="0">
                <a:solidFill>
                  <a:srgbClr val="0000FF"/>
                </a:solidFill>
              </a:rPr>
              <a:t>この成果により、今後目標に向け、どのような研究を行うのかを例示を上げながら、具体的、かつ簡潔に記入して下さい。</a:t>
            </a:r>
            <a:endParaRPr lang="en-US" altLang="ja-JP" sz="1100" dirty="0">
              <a:solidFill>
                <a:srgbClr val="0000FF"/>
              </a:solidFill>
            </a:endParaRPr>
          </a:p>
          <a:p>
            <a:pPr>
              <a:defRPr/>
            </a:pPr>
            <a:r>
              <a:rPr lang="ja-JP" altLang="en-US" sz="1100" dirty="0">
                <a:solidFill>
                  <a:srgbClr val="0000FF"/>
                </a:solidFill>
              </a:rPr>
              <a:t>　　　　または</a:t>
            </a:r>
            <a:endParaRPr lang="en-US" altLang="ja-JP" sz="1100" dirty="0">
              <a:solidFill>
                <a:srgbClr val="0000FF"/>
              </a:solidFill>
            </a:endParaRPr>
          </a:p>
          <a:p>
            <a:pPr>
              <a:defRPr/>
            </a:pPr>
            <a:r>
              <a:rPr lang="ja-JP" altLang="en-US" sz="1100" b="1" dirty="0">
                <a:solidFill>
                  <a:srgbClr val="FF0000"/>
                </a:solidFill>
                <a:latin typeface="ＭＳ ゴシック" panose="020B0609070205080204" pitchFamily="49" charset="-128"/>
                <a:ea typeface="ＭＳ ゴシック" panose="020B0609070205080204" pitchFamily="49" charset="-128"/>
              </a:rPr>
              <a:t>５．研究開発成果の展開・普及等に向けた計画・展望</a:t>
            </a:r>
            <a:endParaRPr lang="en-US" altLang="ja-JP" sz="1100" b="1" dirty="0">
              <a:solidFill>
                <a:srgbClr val="FF0000"/>
              </a:solidFill>
              <a:latin typeface="Calibri" pitchFamily="34" charset="0"/>
            </a:endParaRPr>
          </a:p>
          <a:p>
            <a:pPr>
              <a:defRPr/>
            </a:pPr>
            <a:r>
              <a:rPr lang="ja-JP" altLang="en-US" sz="1100" b="1" dirty="0">
                <a:solidFill>
                  <a:schemeClr val="accent3">
                    <a:lumMod val="75000"/>
                  </a:schemeClr>
                </a:solidFill>
              </a:rPr>
              <a:t>　　</a:t>
            </a:r>
            <a:r>
              <a:rPr lang="ja-JP" altLang="en-US" sz="1100" dirty="0">
                <a:solidFill>
                  <a:srgbClr val="0000FF"/>
                </a:solidFill>
              </a:rPr>
              <a:t>研究開発の結果として得られた成果について、今後の展開（他の研究への展開、事業化、商品化など）の展望を、 具体的、かつ簡潔に記入して下さい。</a:t>
            </a:r>
          </a:p>
        </p:txBody>
      </p:sp>
      <p:sp>
        <p:nvSpPr>
          <p:cNvPr id="15" name="テキスト ボックス 16"/>
          <p:cNvSpPr txBox="1">
            <a:spLocks noChangeArrowheads="1"/>
          </p:cNvSpPr>
          <p:nvPr/>
        </p:nvSpPr>
        <p:spPr bwMode="auto">
          <a:xfrm>
            <a:off x="434975" y="1730154"/>
            <a:ext cx="8982075" cy="2123658"/>
          </a:xfrm>
          <a:prstGeom prst="rect">
            <a:avLst/>
          </a:prstGeom>
          <a:noFill/>
          <a:ln w="9525">
            <a:noFill/>
            <a:miter lim="800000"/>
            <a:headEnd/>
            <a:tailEnd/>
          </a:ln>
        </p:spPr>
        <p:txBody>
          <a:bodyPr wrap="square">
            <a:spAutoFit/>
          </a:bodyPr>
          <a:lstStyle/>
          <a:p>
            <a:pPr>
              <a:defRPr/>
            </a:pPr>
            <a:r>
              <a:rPr lang="ja-JP" altLang="en-US" sz="1100" dirty="0">
                <a:solidFill>
                  <a:srgbClr val="0000FF"/>
                </a:solidFill>
                <a:latin typeface="+mn-ea"/>
              </a:rPr>
              <a:t>これまで得られた成果に関するアピールしたい点、トピックスを記入してください。</a:t>
            </a:r>
            <a:r>
              <a:rPr lang="ja-JP" altLang="en-US" sz="1050" dirty="0">
                <a:solidFill>
                  <a:srgbClr val="0000FF"/>
                </a:solidFill>
                <a:latin typeface="+mn-ea"/>
              </a:rPr>
              <a:t>次年度継続課題の場合は原則として当年度の成果を記載してください。</a:t>
            </a:r>
            <a:endParaRPr lang="en-US" altLang="ja-JP" sz="1050" dirty="0">
              <a:solidFill>
                <a:srgbClr val="0000FF"/>
              </a:solidFill>
              <a:latin typeface="+mn-ea"/>
            </a:endParaRPr>
          </a:p>
          <a:p>
            <a:pPr>
              <a:defRPr/>
            </a:pPr>
            <a:r>
              <a:rPr lang="ja-JP" altLang="en-US" sz="1100" dirty="0">
                <a:solidFill>
                  <a:srgbClr val="FF0000"/>
                </a:solidFill>
                <a:latin typeface="+mj-ea"/>
                <a:ea typeface="+mj-ea"/>
              </a:rPr>
              <a:t>（記入例）</a:t>
            </a:r>
            <a:endParaRPr lang="en-US" altLang="ja-JP" sz="1100" dirty="0">
              <a:solidFill>
                <a:srgbClr val="FF0000"/>
              </a:solidFill>
              <a:latin typeface="+mj-ea"/>
              <a:ea typeface="+mj-ea"/>
            </a:endParaRPr>
          </a:p>
          <a:p>
            <a:pPr>
              <a:defRPr/>
            </a:pPr>
            <a:r>
              <a:rPr lang="ja-JP" altLang="en-US" sz="1100" dirty="0">
                <a:solidFill>
                  <a:srgbClr val="FF0000"/>
                </a:solidFill>
                <a:latin typeface="+mj-ea"/>
                <a:ea typeface="+mj-ea"/>
              </a:rPr>
              <a:t>（１）産学官連携のための○○○○運営会議を毎年主催</a:t>
            </a:r>
            <a:endParaRPr lang="en-US" altLang="ja-JP" sz="1100" dirty="0">
              <a:solidFill>
                <a:srgbClr val="FF0000"/>
              </a:solidFill>
              <a:latin typeface="+mj-ea"/>
              <a:ea typeface="+mj-ea"/>
            </a:endParaRPr>
          </a:p>
          <a:p>
            <a:r>
              <a:rPr lang="ja-JP" altLang="en-US" sz="1100" dirty="0">
                <a:solidFill>
                  <a:srgbClr val="FF0000"/>
                </a:solidFill>
                <a:latin typeface="+mn-ea"/>
                <a:ea typeface="+mn-ea"/>
              </a:rPr>
              <a:t>　　〇〇省の担当官をはじめ国内の関連プロジェクト関係者が一同に会し、最新の研究成果を紹介するとともに、内外の動向分析と戦略立案を議論。</a:t>
            </a:r>
            <a:endParaRPr lang="en-US" altLang="ja-JP" sz="1100" dirty="0">
              <a:solidFill>
                <a:srgbClr val="FF0000"/>
              </a:solidFill>
              <a:latin typeface="+mn-ea"/>
              <a:ea typeface="+mn-ea"/>
            </a:endParaRPr>
          </a:p>
          <a:p>
            <a:r>
              <a:rPr lang="ja-JP" altLang="en-US" sz="1100" dirty="0">
                <a:solidFill>
                  <a:srgbClr val="FF0000"/>
                </a:solidFill>
                <a:latin typeface="+mn-ea"/>
                <a:ea typeface="+mn-ea"/>
              </a:rPr>
              <a:t>　　特に、成果紹介は守秘義務対象とし、学会ではできない徹底した議論を推進。</a:t>
            </a:r>
            <a:endParaRPr lang="en-US" altLang="ja-JP" sz="1100" dirty="0">
              <a:solidFill>
                <a:srgbClr val="FF0000"/>
              </a:solidFill>
              <a:latin typeface="+mn-ea"/>
              <a:ea typeface="+mn-ea"/>
            </a:endParaRPr>
          </a:p>
          <a:p>
            <a:r>
              <a:rPr lang="ja-JP" altLang="en-US" sz="1100" dirty="0">
                <a:solidFill>
                  <a:srgbClr val="FF0000"/>
                </a:solidFill>
                <a:latin typeface="+mn-ea"/>
                <a:ea typeface="+mn-ea"/>
              </a:rPr>
              <a:t>（２）国際シンポジウムを開催（共催：△ △ △ 、□ □ □ ）</a:t>
            </a:r>
            <a:endParaRPr lang="en-US" altLang="ja-JP" sz="1100" dirty="0">
              <a:solidFill>
                <a:srgbClr val="FF0000"/>
              </a:solidFill>
              <a:latin typeface="+mn-ea"/>
              <a:ea typeface="+mn-ea"/>
            </a:endParaRPr>
          </a:p>
          <a:p>
            <a:pPr>
              <a:defRPr/>
            </a:pPr>
            <a:r>
              <a:rPr lang="ja-JP" altLang="en-US" sz="1100" dirty="0">
                <a:solidFill>
                  <a:srgbClr val="FF0000"/>
                </a:solidFill>
                <a:latin typeface="+mn-ea"/>
                <a:ea typeface="+mn-ea"/>
              </a:rPr>
              <a:t>　　</a:t>
            </a:r>
            <a:r>
              <a:rPr lang="ja-JP" altLang="en-US" sz="1100" dirty="0">
                <a:solidFill>
                  <a:srgbClr val="FF0000"/>
                </a:solidFill>
                <a:latin typeface="+mn-ea"/>
              </a:rPr>
              <a:t>第</a:t>
            </a:r>
            <a:r>
              <a:rPr lang="en-US" altLang="ja-JP" sz="1100" dirty="0">
                <a:solidFill>
                  <a:srgbClr val="FF0000"/>
                </a:solidFill>
                <a:latin typeface="+mn-ea"/>
              </a:rPr>
              <a:t>1</a:t>
            </a:r>
            <a:r>
              <a:rPr lang="ja-JP" altLang="en-US" sz="1100" dirty="0">
                <a:solidFill>
                  <a:srgbClr val="FF0000"/>
                </a:solidFill>
                <a:latin typeface="+mn-ea"/>
              </a:rPr>
              <a:t>回  ＸＸ年</a:t>
            </a:r>
            <a:r>
              <a:rPr lang="en-US" altLang="ja-JP" sz="1100" dirty="0">
                <a:solidFill>
                  <a:srgbClr val="FF0000"/>
                </a:solidFill>
                <a:latin typeface="+mn-ea"/>
              </a:rPr>
              <a:t>10</a:t>
            </a:r>
            <a:r>
              <a:rPr lang="ja-JP" altLang="en-US" sz="1100" dirty="0">
                <a:solidFill>
                  <a:srgbClr val="FF0000"/>
                </a:solidFill>
                <a:latin typeface="+mn-ea"/>
              </a:rPr>
              <a:t>月</a:t>
            </a:r>
            <a:r>
              <a:rPr lang="en-US" altLang="ja-JP" sz="1100" dirty="0">
                <a:solidFill>
                  <a:srgbClr val="FF0000"/>
                </a:solidFill>
                <a:latin typeface="+mn-ea"/>
              </a:rPr>
              <a:t>1</a:t>
            </a:r>
            <a:r>
              <a:rPr lang="ja-JP" altLang="en-US" sz="1100" dirty="0">
                <a:solidFill>
                  <a:srgbClr val="FF0000"/>
                </a:solidFill>
                <a:latin typeface="+mn-ea"/>
              </a:rPr>
              <a:t>～</a:t>
            </a:r>
            <a:r>
              <a:rPr lang="en-US" altLang="ja-JP" sz="1100" dirty="0">
                <a:solidFill>
                  <a:srgbClr val="FF0000"/>
                </a:solidFill>
                <a:latin typeface="+mn-ea"/>
              </a:rPr>
              <a:t>3</a:t>
            </a:r>
            <a:r>
              <a:rPr lang="ja-JP" altLang="en-US" sz="1100" dirty="0">
                <a:solidFill>
                  <a:srgbClr val="FF0000"/>
                </a:solidFill>
                <a:latin typeface="+mn-ea"/>
              </a:rPr>
              <a:t>日、◆ ◆ ◆ホール</a:t>
            </a:r>
          </a:p>
          <a:p>
            <a:pPr>
              <a:defRPr/>
            </a:pPr>
            <a:r>
              <a:rPr lang="ja-JP" altLang="en-US" sz="1100" dirty="0">
                <a:solidFill>
                  <a:srgbClr val="FF0000"/>
                </a:solidFill>
                <a:latin typeface="+mn-ea"/>
              </a:rPr>
              <a:t>　　第</a:t>
            </a:r>
            <a:r>
              <a:rPr lang="en-US" altLang="ja-JP" sz="1100" dirty="0">
                <a:solidFill>
                  <a:srgbClr val="FF0000"/>
                </a:solidFill>
                <a:latin typeface="+mn-ea"/>
              </a:rPr>
              <a:t>2</a:t>
            </a:r>
            <a:r>
              <a:rPr lang="ja-JP" altLang="en-US" sz="1100" dirty="0">
                <a:solidFill>
                  <a:srgbClr val="FF0000"/>
                </a:solidFill>
                <a:latin typeface="+mn-ea"/>
              </a:rPr>
              <a:t>回  ＸＸ年</a:t>
            </a:r>
            <a:r>
              <a:rPr lang="en-US" altLang="ja-JP" sz="1100" dirty="0">
                <a:solidFill>
                  <a:srgbClr val="FF0000"/>
                </a:solidFill>
                <a:latin typeface="+mn-ea"/>
              </a:rPr>
              <a:t>12</a:t>
            </a:r>
            <a:r>
              <a:rPr lang="ja-JP" altLang="en-US" sz="1100" dirty="0">
                <a:solidFill>
                  <a:srgbClr val="FF0000"/>
                </a:solidFill>
                <a:latin typeface="+mn-ea"/>
              </a:rPr>
              <a:t>月</a:t>
            </a:r>
            <a:r>
              <a:rPr lang="en-US" altLang="ja-JP" sz="1100" dirty="0">
                <a:solidFill>
                  <a:srgbClr val="FF0000"/>
                </a:solidFill>
                <a:latin typeface="+mn-ea"/>
              </a:rPr>
              <a:t>1</a:t>
            </a:r>
            <a:r>
              <a:rPr lang="ja-JP" altLang="en-US" sz="1100" dirty="0">
                <a:solidFill>
                  <a:srgbClr val="FF0000"/>
                </a:solidFill>
                <a:latin typeface="+mn-ea"/>
              </a:rPr>
              <a:t>～</a:t>
            </a:r>
            <a:r>
              <a:rPr lang="en-US" altLang="ja-JP" sz="1100" dirty="0">
                <a:solidFill>
                  <a:srgbClr val="FF0000"/>
                </a:solidFill>
                <a:latin typeface="+mn-ea"/>
              </a:rPr>
              <a:t>3</a:t>
            </a:r>
            <a:r>
              <a:rPr lang="ja-JP" altLang="en-US" sz="1100" dirty="0">
                <a:solidFill>
                  <a:srgbClr val="FF0000"/>
                </a:solidFill>
                <a:latin typeface="+mn-ea"/>
              </a:rPr>
              <a:t>日、◆ ◆ ◆ホール</a:t>
            </a:r>
          </a:p>
          <a:p>
            <a:pPr>
              <a:defRPr/>
            </a:pPr>
            <a:r>
              <a:rPr lang="ja-JP" altLang="en-US" sz="1100" dirty="0">
                <a:solidFill>
                  <a:srgbClr val="FF0000"/>
                </a:solidFill>
                <a:latin typeface="+mn-ea"/>
                <a:ea typeface="+mn-ea"/>
              </a:rPr>
              <a:t>　　会合概要：○○○○の研究開発動向と周辺分野との融合課題について日米欧の主要研究者のご講演に加え、関係府省の担当官、公的研究機関</a:t>
            </a:r>
            <a:endParaRPr lang="en-US" altLang="ja-JP" sz="1100" dirty="0">
              <a:solidFill>
                <a:srgbClr val="FF0000"/>
              </a:solidFill>
              <a:latin typeface="+mn-ea"/>
              <a:ea typeface="+mn-ea"/>
            </a:endParaRPr>
          </a:p>
          <a:p>
            <a:pPr>
              <a:defRPr/>
            </a:pPr>
            <a:r>
              <a:rPr lang="ja-JP" altLang="en-US" sz="1100" dirty="0">
                <a:solidFill>
                  <a:srgbClr val="FF0000"/>
                </a:solidFill>
                <a:latin typeface="+mn-ea"/>
                <a:ea typeface="+mn-ea"/>
              </a:rPr>
              <a:t>　　及び企業の研究者を交え、○○の実用化と標準化に向けた推進方策を議論。</a:t>
            </a:r>
            <a:endParaRPr lang="en-US" altLang="ja-JP" sz="1100" dirty="0">
              <a:solidFill>
                <a:srgbClr val="FF0000"/>
              </a:solidFill>
              <a:latin typeface="+mn-ea"/>
              <a:ea typeface="+mn-ea"/>
            </a:endParaRPr>
          </a:p>
          <a:p>
            <a:pPr>
              <a:defRPr/>
            </a:pPr>
            <a:r>
              <a:rPr lang="ja-JP" altLang="en-US" sz="1100" dirty="0">
                <a:solidFill>
                  <a:srgbClr val="FF0000"/>
                </a:solidFill>
                <a:latin typeface="+mn-ea"/>
                <a:ea typeface="+mn-ea"/>
              </a:rPr>
              <a:t>　　特に、第</a:t>
            </a:r>
            <a:r>
              <a:rPr lang="en-US" altLang="ja-JP" sz="1100" dirty="0">
                <a:solidFill>
                  <a:srgbClr val="FF0000"/>
                </a:solidFill>
                <a:latin typeface="+mn-ea"/>
                <a:ea typeface="+mn-ea"/>
              </a:rPr>
              <a:t>2</a:t>
            </a:r>
            <a:r>
              <a:rPr lang="ja-JP" altLang="en-US" sz="1100" dirty="0">
                <a:solidFill>
                  <a:srgbClr val="FF0000"/>
                </a:solidFill>
                <a:latin typeface="+mn-ea"/>
                <a:ea typeface="+mn-ea"/>
              </a:rPr>
              <a:t>回では、クローズドのセッションを設け、今後の標準化活動とＲ＆Ｄ推進方策へ向けた提言書を提出し、参加各国間で基本合意を得ること</a:t>
            </a:r>
            <a:endParaRPr lang="en-US" altLang="ja-JP" sz="1100" dirty="0">
              <a:solidFill>
                <a:srgbClr val="FF0000"/>
              </a:solidFill>
              <a:latin typeface="+mn-ea"/>
              <a:ea typeface="+mn-ea"/>
            </a:endParaRPr>
          </a:p>
          <a:p>
            <a:pPr>
              <a:defRPr/>
            </a:pPr>
            <a:r>
              <a:rPr lang="ja-JP" altLang="en-US" sz="1100" dirty="0">
                <a:solidFill>
                  <a:srgbClr val="FF0000"/>
                </a:solidFill>
                <a:latin typeface="+mn-ea"/>
                <a:ea typeface="+mn-ea"/>
              </a:rPr>
              <a:t>　　に成功。今後、</a:t>
            </a:r>
            <a:r>
              <a:rPr lang="en-US" altLang="ja-JP" sz="1100" dirty="0">
                <a:solidFill>
                  <a:srgbClr val="FF0000"/>
                </a:solidFill>
                <a:latin typeface="+mn-ea"/>
                <a:ea typeface="+mn-ea"/>
              </a:rPr>
              <a:t>XX</a:t>
            </a:r>
            <a:r>
              <a:rPr lang="ja-JP" altLang="en-US" sz="1100" dirty="0">
                <a:solidFill>
                  <a:srgbClr val="FF0000"/>
                </a:solidFill>
                <a:latin typeface="+mn-ea"/>
                <a:ea typeface="+mn-ea"/>
              </a:rPr>
              <a:t>ヶ月以内に、最終版をまとめ、国内外に公開してゆく予定。</a:t>
            </a:r>
          </a:p>
        </p:txBody>
      </p:sp>
      <p:sp>
        <p:nvSpPr>
          <p:cNvPr id="12" name="テキスト ボックス 11">
            <a:extLst>
              <a:ext uri="{FF2B5EF4-FFF2-40B4-BE49-F238E27FC236}">
                <a16:creationId xmlns:a16="http://schemas.microsoft.com/office/drawing/2014/main" id="{FD6A9427-B3AC-43F2-8080-8CDE7B3DB9AB}"/>
              </a:ext>
            </a:extLst>
          </p:cNvPr>
          <p:cNvSpPr txBox="1">
            <a:spLocks noChangeArrowheads="1"/>
          </p:cNvSpPr>
          <p:nvPr/>
        </p:nvSpPr>
        <p:spPr bwMode="auto">
          <a:xfrm>
            <a:off x="0" y="4828044"/>
            <a:ext cx="9473754" cy="600164"/>
          </a:xfrm>
          <a:prstGeom prst="rect">
            <a:avLst/>
          </a:prstGeom>
          <a:noFill/>
          <a:ln w="9525">
            <a:noFill/>
            <a:miter lim="800000"/>
            <a:headEnd/>
            <a:tailEnd/>
          </a:ln>
        </p:spPr>
        <p:txBody>
          <a:bodyPr wrap="square">
            <a:spAutoFit/>
          </a:bodyPr>
          <a:lstStyle/>
          <a:p>
            <a:pPr>
              <a:defRPr/>
            </a:pPr>
            <a:r>
              <a:rPr lang="ja-JP" altLang="en-US" sz="1100" b="1" dirty="0">
                <a:latin typeface="ＭＳ ゴシック" panose="020B0609070205080204" pitchFamily="49" charset="-128"/>
                <a:ea typeface="ＭＳ ゴシック" panose="020B0609070205080204" pitchFamily="49" charset="-128"/>
              </a:rPr>
              <a:t>６．</a:t>
            </a:r>
            <a:r>
              <a:rPr lang="ja-JP" altLang="en-US" sz="1100" b="1" dirty="0">
                <a:latin typeface="Calibri" pitchFamily="34" charset="0"/>
                <a:ea typeface="ＭＳ Ｐゴシック" pitchFamily="50" charset="-128"/>
              </a:rPr>
              <a:t>外国の実施機関</a:t>
            </a:r>
            <a:endParaRPr lang="en-US" altLang="ja-JP" sz="1100" b="1" dirty="0">
              <a:latin typeface="Calibri" pitchFamily="34" charset="0"/>
            </a:endParaRPr>
          </a:p>
          <a:p>
            <a:pPr>
              <a:defRPr/>
            </a:pPr>
            <a:r>
              <a:rPr lang="ja-JP" altLang="en-US" sz="1100" b="1" dirty="0">
                <a:solidFill>
                  <a:srgbClr val="FF0000"/>
                </a:solidFill>
                <a:latin typeface="+mn-ea"/>
                <a:ea typeface="+mn-ea"/>
              </a:rPr>
              <a:t>　　</a:t>
            </a:r>
            <a:r>
              <a:rPr lang="en-US" altLang="ja-JP" sz="1100" b="1" dirty="0">
                <a:solidFill>
                  <a:srgbClr val="FF0000"/>
                </a:solidFill>
                <a:latin typeface="+mn-ea"/>
                <a:ea typeface="+mn-ea"/>
              </a:rPr>
              <a:t>ACD GmbH.</a:t>
            </a:r>
            <a:r>
              <a:rPr lang="ja-JP" altLang="en-US" sz="1100" b="1" dirty="0">
                <a:solidFill>
                  <a:srgbClr val="FF0000"/>
                </a:solidFill>
                <a:latin typeface="+mn-ea"/>
              </a:rPr>
              <a:t> （ドイツ） </a:t>
            </a:r>
            <a:r>
              <a:rPr lang="ja-JP" altLang="en-US" sz="1100" b="1" dirty="0">
                <a:solidFill>
                  <a:srgbClr val="FF0000"/>
                </a:solidFill>
                <a:latin typeface="+mn-ea"/>
                <a:ea typeface="+mn-ea"/>
              </a:rPr>
              <a:t>、</a:t>
            </a:r>
            <a:r>
              <a:rPr lang="en-US" altLang="ja-JP" sz="1100" b="1" dirty="0">
                <a:solidFill>
                  <a:srgbClr val="FF0000"/>
                </a:solidFill>
                <a:latin typeface="+mn-ea"/>
                <a:ea typeface="+mn-ea"/>
              </a:rPr>
              <a:t>University of EFGH</a:t>
            </a:r>
            <a:r>
              <a:rPr lang="ja-JP" altLang="en-US" sz="1100" b="1" dirty="0">
                <a:solidFill>
                  <a:srgbClr val="FF0000"/>
                </a:solidFill>
                <a:latin typeface="+mn-ea"/>
                <a:ea typeface="+mn-ea"/>
              </a:rPr>
              <a:t>（アメリカ）</a:t>
            </a:r>
            <a:endParaRPr lang="en-US" altLang="ja-JP" sz="1100" b="1" dirty="0">
              <a:solidFill>
                <a:srgbClr val="FF0000"/>
              </a:solidFill>
              <a:latin typeface="+mn-ea"/>
              <a:ea typeface="+mn-ea"/>
            </a:endParaRPr>
          </a:p>
          <a:p>
            <a:pPr>
              <a:defRPr/>
            </a:pPr>
            <a:r>
              <a:rPr lang="en-US" altLang="ja-JP" sz="1100" b="1" dirty="0">
                <a:solidFill>
                  <a:srgbClr val="FF0000"/>
                </a:solidFill>
                <a:latin typeface="+mn-ea"/>
                <a:ea typeface="+mn-ea"/>
              </a:rPr>
              <a:t>    </a:t>
            </a:r>
            <a:r>
              <a:rPr lang="ja-JP" altLang="en-US" sz="1100" dirty="0">
                <a:solidFill>
                  <a:srgbClr val="0000FF"/>
                </a:solidFill>
              </a:rPr>
              <a:t>日欧、日米共同研究の場合は、外国の実施機関の名称を記入してください。日本国内のみの委託研究は本項目を削除してください。</a:t>
            </a:r>
          </a:p>
        </p:txBody>
      </p:sp>
      <p:sp>
        <p:nvSpPr>
          <p:cNvPr id="19" name="AutoShape 2">
            <a:extLst>
              <a:ext uri="{FF2B5EF4-FFF2-40B4-BE49-F238E27FC236}">
                <a16:creationId xmlns:a16="http://schemas.microsoft.com/office/drawing/2014/main" id="{B62C8958-701D-4C57-BCE4-6C228820B9F6}"/>
              </a:ext>
            </a:extLst>
          </p:cNvPr>
          <p:cNvSpPr>
            <a:spLocks noChangeArrowheads="1"/>
          </p:cNvSpPr>
          <p:nvPr/>
        </p:nvSpPr>
        <p:spPr bwMode="auto">
          <a:xfrm>
            <a:off x="3872880" y="3916040"/>
            <a:ext cx="4680520" cy="185179"/>
          </a:xfrm>
          <a:prstGeom prst="wedgeRectCallout">
            <a:avLst>
              <a:gd name="adj1" fmla="val -24987"/>
              <a:gd name="adj2" fmla="val 43045"/>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次年度継続課題の場合は、本項目名で記入し、下記項目は削除してください。</a:t>
            </a:r>
          </a:p>
        </p:txBody>
      </p:sp>
      <p:sp>
        <p:nvSpPr>
          <p:cNvPr id="20" name="AutoShape 2">
            <a:extLst>
              <a:ext uri="{FF2B5EF4-FFF2-40B4-BE49-F238E27FC236}">
                <a16:creationId xmlns:a16="http://schemas.microsoft.com/office/drawing/2014/main" id="{F2EECEF8-D7CA-4EBE-A2B9-03B015F3E638}"/>
              </a:ext>
            </a:extLst>
          </p:cNvPr>
          <p:cNvSpPr>
            <a:spLocks noChangeArrowheads="1"/>
          </p:cNvSpPr>
          <p:nvPr/>
        </p:nvSpPr>
        <p:spPr bwMode="auto">
          <a:xfrm>
            <a:off x="3872880" y="4420097"/>
            <a:ext cx="4464496" cy="185179"/>
          </a:xfrm>
          <a:prstGeom prst="wedgeRectCallout">
            <a:avLst>
              <a:gd name="adj1" fmla="val -24987"/>
              <a:gd name="adj2" fmla="val 43045"/>
            </a:avLst>
          </a:prstGeom>
          <a:solidFill>
            <a:schemeClr val="accent6">
              <a:lumMod val="20000"/>
              <a:lumOff val="80000"/>
            </a:schemeClr>
          </a:solidFill>
          <a:ln w="9525">
            <a:solidFill>
              <a:srgbClr val="000000"/>
            </a:solidFill>
            <a:miter lim="800000"/>
            <a:headEnd/>
            <a:tailEnd/>
          </a:ln>
        </p:spPr>
        <p:txBody>
          <a:bodyPr wrap="square" lIns="27432" tIns="18288"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lnSpc>
                <a:spcPts val="1300"/>
              </a:lnSpc>
              <a:defRPr sz="1000"/>
            </a:pPr>
            <a:r>
              <a:rPr lang="ja-JP" altLang="en-US" sz="1100" i="0" u="none" strike="noStrike" baseline="0" dirty="0">
                <a:solidFill>
                  <a:srgbClr val="0000FF"/>
                </a:solidFill>
                <a:latin typeface="ＭＳ Ｐゴシック"/>
                <a:ea typeface="ＭＳ Ｐゴシック"/>
              </a:rPr>
              <a:t>最終年度課題の場合は、本項目名で記入し、上記項目は削除してください。</a:t>
            </a:r>
          </a:p>
        </p:txBody>
      </p:sp>
      <p:cxnSp>
        <p:nvCxnSpPr>
          <p:cNvPr id="21" name="直線矢印コネクタ 20">
            <a:extLst>
              <a:ext uri="{FF2B5EF4-FFF2-40B4-BE49-F238E27FC236}">
                <a16:creationId xmlns:a16="http://schemas.microsoft.com/office/drawing/2014/main" id="{38FAA28E-4FF0-4ACF-8D77-B78BC264D520}"/>
              </a:ext>
            </a:extLst>
          </p:cNvPr>
          <p:cNvCxnSpPr>
            <a:cxnSpLocks/>
            <a:stCxn id="19" idx="1"/>
          </p:cNvCxnSpPr>
          <p:nvPr/>
        </p:nvCxnSpPr>
        <p:spPr>
          <a:xfrm flipH="1" flipV="1">
            <a:off x="1712640" y="3992699"/>
            <a:ext cx="2160240" cy="1593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2659B13A-978C-4D7C-8E76-FF562280B205}"/>
              </a:ext>
            </a:extLst>
          </p:cNvPr>
          <p:cNvCxnSpPr>
            <a:cxnSpLocks/>
            <a:stCxn id="20" idx="1"/>
          </p:cNvCxnSpPr>
          <p:nvPr/>
        </p:nvCxnSpPr>
        <p:spPr>
          <a:xfrm flipH="1">
            <a:off x="3512840" y="4512687"/>
            <a:ext cx="360040"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23" name="Group 11">
            <a:extLst>
              <a:ext uri="{FF2B5EF4-FFF2-40B4-BE49-F238E27FC236}">
                <a16:creationId xmlns:a16="http://schemas.microsoft.com/office/drawing/2014/main" id="{68C53D22-9D28-4451-A0A6-850ACE8E7E3E}"/>
              </a:ext>
            </a:extLst>
          </p:cNvPr>
          <p:cNvGraphicFramePr>
            <a:graphicFrameLocks noGrp="1"/>
          </p:cNvGraphicFramePr>
          <p:nvPr>
            <p:extLst>
              <p:ext uri="{D42A27DB-BD31-4B8C-83A1-F6EECF244321}">
                <p14:modId xmlns:p14="http://schemas.microsoft.com/office/powerpoint/2010/main" val="600651332"/>
              </p:ext>
            </p:extLst>
          </p:nvPr>
        </p:nvGraphicFramePr>
        <p:xfrm>
          <a:off x="680408" y="579274"/>
          <a:ext cx="8449056" cy="852920"/>
        </p:xfrm>
        <a:graphic>
          <a:graphicData uri="http://schemas.openxmlformats.org/drawingml/2006/table">
            <a:tbl>
              <a:tblPr/>
              <a:tblGrid>
                <a:gridCol w="893650">
                  <a:extLst>
                    <a:ext uri="{9D8B030D-6E8A-4147-A177-3AD203B41FA5}">
                      <a16:colId xmlns:a16="http://schemas.microsoft.com/office/drawing/2014/main" val="20001"/>
                    </a:ext>
                  </a:extLst>
                </a:gridCol>
                <a:gridCol w="974891">
                  <a:extLst>
                    <a:ext uri="{9D8B030D-6E8A-4147-A177-3AD203B41FA5}">
                      <a16:colId xmlns:a16="http://schemas.microsoft.com/office/drawing/2014/main" val="20002"/>
                    </a:ext>
                  </a:extLst>
                </a:gridCol>
                <a:gridCol w="974891">
                  <a:extLst>
                    <a:ext uri="{9D8B030D-6E8A-4147-A177-3AD203B41FA5}">
                      <a16:colId xmlns:a16="http://schemas.microsoft.com/office/drawing/2014/main" val="20003"/>
                    </a:ext>
                  </a:extLst>
                </a:gridCol>
                <a:gridCol w="1218614">
                  <a:extLst>
                    <a:ext uri="{9D8B030D-6E8A-4147-A177-3AD203B41FA5}">
                      <a16:colId xmlns:a16="http://schemas.microsoft.com/office/drawing/2014/main" val="20004"/>
                    </a:ext>
                  </a:extLst>
                </a:gridCol>
                <a:gridCol w="1218658">
                  <a:extLst>
                    <a:ext uri="{9D8B030D-6E8A-4147-A177-3AD203B41FA5}">
                      <a16:colId xmlns:a16="http://schemas.microsoft.com/office/drawing/2014/main" val="20005"/>
                    </a:ext>
                  </a:extLst>
                </a:gridCol>
                <a:gridCol w="1137329">
                  <a:extLst>
                    <a:ext uri="{9D8B030D-6E8A-4147-A177-3AD203B41FA5}">
                      <a16:colId xmlns:a16="http://schemas.microsoft.com/office/drawing/2014/main" val="20006"/>
                    </a:ext>
                  </a:extLst>
                </a:gridCol>
                <a:gridCol w="974891">
                  <a:extLst>
                    <a:ext uri="{9D8B030D-6E8A-4147-A177-3AD203B41FA5}">
                      <a16:colId xmlns:a16="http://schemas.microsoft.com/office/drawing/2014/main" val="20007"/>
                    </a:ext>
                  </a:extLst>
                </a:gridCol>
                <a:gridCol w="1056132">
                  <a:extLst>
                    <a:ext uri="{9D8B030D-6E8A-4147-A177-3AD203B41FA5}">
                      <a16:colId xmlns:a16="http://schemas.microsoft.com/office/drawing/2014/main" val="417860595"/>
                    </a:ext>
                  </a:extLst>
                </a:gridCol>
              </a:tblGrid>
              <a:tr h="39578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国内出願</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外国出願</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研究論文</a:t>
                      </a:r>
                      <a:endParaRPr kumimoji="1" lang="ja-JP" altLang="en-US" sz="1000" b="1" i="0" u="none" strike="noStrike" cap="none" normalizeH="0" baseline="0" dirty="0">
                        <a:ln>
                          <a:noFill/>
                        </a:ln>
                        <a:solidFill>
                          <a:schemeClr val="tx1"/>
                        </a:solidFill>
                        <a:effectLst/>
                        <a:latin typeface="Times New Roman" pitchFamily="18" charset="0"/>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ＭＳ Ｐゴシック" pitchFamily="50" charset="-128"/>
                        </a:rPr>
                        <a:t>その他研究発表</a:t>
                      </a:r>
                    </a:p>
                  </a:txBody>
                  <a:tcPr marL="0" marR="0" marT="46670" marB="4667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標準化提案・採択</a:t>
                      </a:r>
                      <a:endParaRPr kumimoji="1" lang="en-US" altLang="ja-JP" sz="1000" b="1" i="0" u="none" strike="noStrike" cap="none" normalizeH="0" baseline="0" dirty="0">
                        <a:ln>
                          <a:noFill/>
                        </a:ln>
                        <a:solidFill>
                          <a:schemeClr val="tx1"/>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プレスリリース</a:t>
                      </a:r>
                      <a:endParaRPr kumimoji="1" lang="en-US" altLang="ja-JP" sz="1000" b="1" i="0" u="none" strike="noStrike" cap="none" normalizeH="0" baseline="0" dirty="0">
                        <a:ln>
                          <a:noFill/>
                        </a:ln>
                        <a:solidFill>
                          <a:schemeClr val="tx1"/>
                        </a:solidFill>
                        <a:effectLst/>
                        <a:latin typeface="ＭＳ Ｐゴシック" pitchFamily="50" charset="-128"/>
                        <a:ea typeface="+mn-ea"/>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Ｐゴシック" pitchFamily="50" charset="-128"/>
                          <a:ea typeface="+mn-ea"/>
                        </a:rPr>
                        <a:t>報道</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ＭＳ Ｐゴシック" pitchFamily="50" charset="-128"/>
                          <a:ea typeface="+mn-ea"/>
                        </a:rPr>
                        <a:t>展示会</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1" i="0" u="none" strike="noStrike" cap="none" normalizeH="0" baseline="0" dirty="0">
                          <a:ln>
                            <a:noFill/>
                          </a:ln>
                          <a:solidFill>
                            <a:schemeClr val="tx1"/>
                          </a:solidFill>
                          <a:effectLst/>
                          <a:latin typeface="ＭＳ Ｐゴシック" pitchFamily="50" charset="-128"/>
                          <a:ea typeface="+mn-ea"/>
                        </a:rPr>
                        <a:t>受賞・表彰</a:t>
                      </a: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extLst>
                  <a:ext uri="{0D108BD9-81ED-4DB2-BD59-A6C34878D82A}">
                    <a16:rowId xmlns:a16="http://schemas.microsoft.com/office/drawing/2014/main" val="10000"/>
                  </a:ext>
                </a:extLst>
              </a:tr>
              <a:tr h="45670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41</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(10)</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4</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(0)</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121</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(50)</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29</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(10)</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10</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(5)</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4</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(4)</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5</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(3)</a:t>
                      </a:r>
                      <a:endParaRPr kumimoji="1" lang="ja-JP" altLang="en-US" sz="1200" b="1" i="0" u="none" strike="noStrike" cap="none" normalizeH="0" baseline="0" dirty="0">
                        <a:ln>
                          <a:noFill/>
                        </a:ln>
                        <a:solidFill>
                          <a:srgbClr val="FF0000"/>
                        </a:solidFill>
                        <a:effectLst/>
                        <a:latin typeface="ＭＳ Ｐゴシック" pitchFamily="50" charset="-128"/>
                        <a:ea typeface="ＭＳ Ｐゴシック" pitchFamily="50" charset="-128"/>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200" b="1" i="0" u="none" strike="noStrike" cap="none" normalizeH="0" baseline="0" dirty="0">
                          <a:ln>
                            <a:noFill/>
                          </a:ln>
                          <a:solidFill>
                            <a:srgbClr val="FF0000"/>
                          </a:solidFill>
                          <a:effectLst/>
                          <a:latin typeface="ＭＳ Ｐゴシック" pitchFamily="50" charset="-128"/>
                          <a:ea typeface="ＭＳ Ｐゴシック" pitchFamily="50" charset="-128"/>
                        </a:rPr>
                        <a:t>3</a:t>
                      </a:r>
                    </a:p>
                    <a:p>
                      <a:pPr marL="342900" marR="0" lvl="0" indent="-342900" algn="ctr" defTabSz="914400" rtl="0" eaLnBrk="1" fontAlgn="ctr" latinLnBrk="0" hangingPunct="1">
                        <a:lnSpc>
                          <a:spcPct val="100000"/>
                        </a:lnSpc>
                        <a:spcBef>
                          <a:spcPct val="0"/>
                        </a:spcBef>
                        <a:spcAft>
                          <a:spcPct val="0"/>
                        </a:spcAft>
                        <a:buClrTx/>
                        <a:buSzTx/>
                        <a:buFontTx/>
                        <a:buNone/>
                        <a:tabLst/>
                        <a:defRPr/>
                      </a:pPr>
                      <a:r>
                        <a:rPr kumimoji="1" lang="en-US" altLang="ja-JP" sz="1200" b="1" i="0" u="none" strike="noStrike" cap="none" normalizeH="0" baseline="0" dirty="0">
                          <a:ln>
                            <a:noFill/>
                          </a:ln>
                          <a:solidFill>
                            <a:srgbClr val="FF0000"/>
                          </a:solidFill>
                          <a:effectLst/>
                          <a:latin typeface="ＭＳ Ｐゴシック" pitchFamily="50" charset="-128"/>
                          <a:ea typeface="+mn-ea"/>
                        </a:rPr>
                        <a:t>(2)</a:t>
                      </a:r>
                      <a:endParaRPr kumimoji="1" lang="ja-JP" altLang="en-US" sz="1200" b="1" i="0" u="none" strike="noStrike" cap="none" normalizeH="0" baseline="0" dirty="0">
                        <a:ln>
                          <a:noFill/>
                        </a:ln>
                        <a:solidFill>
                          <a:srgbClr val="FF0000"/>
                        </a:solidFill>
                        <a:effectLst/>
                        <a:latin typeface="ＭＳ Ｐゴシック" pitchFamily="50" charset="-128"/>
                        <a:ea typeface="+mn-ea"/>
                      </a:endParaRPr>
                    </a:p>
                  </a:txBody>
                  <a:tcPr marL="99055" marR="99055" marT="45590" marB="4559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 name="四角形: 角を丸くする 1">
            <a:extLst>
              <a:ext uri="{FF2B5EF4-FFF2-40B4-BE49-F238E27FC236}">
                <a16:creationId xmlns:a16="http://schemas.microsoft.com/office/drawing/2014/main" id="{0A5AA6FA-F648-130B-AA72-755C420FD703}"/>
              </a:ext>
            </a:extLst>
          </p:cNvPr>
          <p:cNvSpPr/>
          <p:nvPr/>
        </p:nvSpPr>
        <p:spPr>
          <a:xfrm>
            <a:off x="920552" y="1003329"/>
            <a:ext cx="8064896" cy="407948"/>
          </a:xfrm>
          <a:prstGeom prst="roundRect">
            <a:avLst/>
          </a:prstGeom>
          <a:ln w="19050" cmpd="sng">
            <a:solidFill>
              <a:srgbClr val="FF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chemeClr val="tx1"/>
              </a:solidFill>
            </a:endParaRPr>
          </a:p>
        </p:txBody>
      </p:sp>
      <p:sp>
        <p:nvSpPr>
          <p:cNvPr id="4" name="吹き出し: 四角形 3">
            <a:extLst>
              <a:ext uri="{FF2B5EF4-FFF2-40B4-BE49-F238E27FC236}">
                <a16:creationId xmlns:a16="http://schemas.microsoft.com/office/drawing/2014/main" id="{036C0AC4-7035-9CBD-AF41-BE47C2EA698F}"/>
              </a:ext>
            </a:extLst>
          </p:cNvPr>
          <p:cNvSpPr/>
          <p:nvPr/>
        </p:nvSpPr>
        <p:spPr>
          <a:xfrm>
            <a:off x="252189" y="1210533"/>
            <a:ext cx="524347" cy="202243"/>
          </a:xfrm>
          <a:prstGeom prst="wedgeRectCallout">
            <a:avLst>
              <a:gd name="adj1" fmla="val 80555"/>
              <a:gd name="adj2" fmla="val -39045"/>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000" dirty="0">
                <a:solidFill>
                  <a:schemeClr val="tx1"/>
                </a:solidFill>
              </a:rPr>
              <a:t>半角</a:t>
            </a:r>
          </a:p>
        </p:txBody>
      </p:sp>
      <p:sp>
        <p:nvSpPr>
          <p:cNvPr id="5" name="吹き出し: 四角形 4">
            <a:extLst>
              <a:ext uri="{FF2B5EF4-FFF2-40B4-BE49-F238E27FC236}">
                <a16:creationId xmlns:a16="http://schemas.microsoft.com/office/drawing/2014/main" id="{4E10696B-194F-C13A-D73E-DDCC38FD8FE8}"/>
              </a:ext>
            </a:extLst>
          </p:cNvPr>
          <p:cNvSpPr/>
          <p:nvPr/>
        </p:nvSpPr>
        <p:spPr>
          <a:xfrm>
            <a:off x="4088905" y="331140"/>
            <a:ext cx="946088" cy="195567"/>
          </a:xfrm>
          <a:prstGeom prst="wedgeRectCallout">
            <a:avLst>
              <a:gd name="adj1" fmla="val 77127"/>
              <a:gd name="adj2" fmla="val 318874"/>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00" dirty="0"/>
              <a:t>上段累積件数</a:t>
            </a:r>
            <a:endParaRPr kumimoji="1" lang="ja-JP" altLang="en-US" sz="1000" dirty="0">
              <a:solidFill>
                <a:schemeClr val="tx1"/>
              </a:solidFill>
            </a:endParaRPr>
          </a:p>
        </p:txBody>
      </p:sp>
      <p:sp>
        <p:nvSpPr>
          <p:cNvPr id="6" name="吹き出し: 四角形 5">
            <a:extLst>
              <a:ext uri="{FF2B5EF4-FFF2-40B4-BE49-F238E27FC236}">
                <a16:creationId xmlns:a16="http://schemas.microsoft.com/office/drawing/2014/main" id="{98C24F27-0D7B-DD73-B412-89F09701BF0F}"/>
              </a:ext>
            </a:extLst>
          </p:cNvPr>
          <p:cNvSpPr/>
          <p:nvPr/>
        </p:nvSpPr>
        <p:spPr>
          <a:xfrm>
            <a:off x="5560076" y="331140"/>
            <a:ext cx="1193124" cy="195567"/>
          </a:xfrm>
          <a:prstGeom prst="wedgeRectCallout">
            <a:avLst>
              <a:gd name="adj1" fmla="val -59063"/>
              <a:gd name="adj2" fmla="val 438626"/>
            </a:avLst>
          </a:prstGeom>
          <a:solidFill>
            <a:srgbClr val="FFFF99"/>
          </a:solidFill>
          <a:ln w="12700" cmpd="sng">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000" dirty="0"/>
              <a:t>下段当年度件数</a:t>
            </a:r>
            <a:endParaRPr kumimoji="1" lang="ja-JP" altLang="en-US" sz="1000" dirty="0">
              <a:solidFill>
                <a:schemeClr val="tx1"/>
              </a:solidFill>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25400" cmpd="sng">
          <a:solidFill>
            <a:schemeClr val="tx1"/>
          </a:solidFill>
        </a:ln>
      </a:spPr>
      <a:bodyPr rtlCol="0" anchor="ctr"/>
      <a:lstStyle>
        <a:defPPr algn="ctr">
          <a:defRPr kumimoji="1">
            <a:solidFill>
              <a:schemeClr val="tx1"/>
            </a:solidFill>
          </a:defRPr>
        </a:defPPr>
      </a:lstStyle>
      <a:style>
        <a:lnRef idx="1">
          <a:schemeClr val="accent1"/>
        </a:lnRef>
        <a:fillRef idx="0">
          <a:schemeClr val="accent1"/>
        </a:fillRef>
        <a:effectRef idx="0">
          <a:schemeClr val="accent1"/>
        </a:effectRef>
        <a:fontRef idx="minor">
          <a:schemeClr val="tx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1970</Words>
  <Application>Microsoft Office PowerPoint</Application>
  <PresentationFormat>A4 210 x 297 mm</PresentationFormat>
  <Paragraphs>173</Paragraphs>
  <Slides>4</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HG丸ｺﾞｼｯｸM-PRO</vt:lpstr>
      <vt:lpstr>ＭＳ Ｐゴシック</vt:lpstr>
      <vt:lpstr>ＭＳ ゴシック</vt:lpstr>
      <vt:lpstr>Arial</vt:lpstr>
      <vt:lpstr>Calibri</vt:lpstr>
      <vt:lpstr>Century</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2014-04-25T05:08:36Z</dcterms:created>
  <dcterms:modified xsi:type="dcterms:W3CDTF">2026-02-06T05:40:53Z</dcterms:modified>
</cp:coreProperties>
</file>